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17" r:id="rId1"/>
    <p:sldMasterId id="2147483841" r:id="rId2"/>
  </p:sldMasterIdLst>
  <p:notesMasterIdLst>
    <p:notesMasterId r:id="rId56"/>
  </p:notesMasterIdLst>
  <p:sldIdLst>
    <p:sldId id="341" r:id="rId3"/>
    <p:sldId id="257" r:id="rId4"/>
    <p:sldId id="319" r:id="rId5"/>
    <p:sldId id="320" r:id="rId6"/>
    <p:sldId id="321" r:id="rId7"/>
    <p:sldId id="322" r:id="rId8"/>
    <p:sldId id="323" r:id="rId9"/>
    <p:sldId id="324" r:id="rId10"/>
    <p:sldId id="325" r:id="rId11"/>
    <p:sldId id="326" r:id="rId12"/>
    <p:sldId id="327" r:id="rId13"/>
    <p:sldId id="277" r:id="rId14"/>
    <p:sldId id="278" r:id="rId15"/>
    <p:sldId id="329" r:id="rId16"/>
    <p:sldId id="342" r:id="rId17"/>
    <p:sldId id="328" r:id="rId18"/>
    <p:sldId id="330" r:id="rId19"/>
    <p:sldId id="331" r:id="rId20"/>
    <p:sldId id="332" r:id="rId21"/>
    <p:sldId id="333" r:id="rId22"/>
    <p:sldId id="280" r:id="rId23"/>
    <p:sldId id="334" r:id="rId24"/>
    <p:sldId id="335" r:id="rId25"/>
    <p:sldId id="336" r:id="rId26"/>
    <p:sldId id="337" r:id="rId27"/>
    <p:sldId id="338" r:id="rId28"/>
    <p:sldId id="339" r:id="rId29"/>
    <p:sldId id="34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303" r:id="rId41"/>
    <p:sldId id="304" r:id="rId42"/>
    <p:sldId id="305" r:id="rId43"/>
    <p:sldId id="306" r:id="rId44"/>
    <p:sldId id="307" r:id="rId45"/>
    <p:sldId id="308" r:id="rId46"/>
    <p:sldId id="309" r:id="rId47"/>
    <p:sldId id="310" r:id="rId48"/>
    <p:sldId id="311" r:id="rId49"/>
    <p:sldId id="312" r:id="rId50"/>
    <p:sldId id="313" r:id="rId51"/>
    <p:sldId id="314" r:id="rId52"/>
    <p:sldId id="315" r:id="rId53"/>
    <p:sldId id="316" r:id="rId54"/>
    <p:sldId id="317" r:id="rId5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408">
          <p15:clr>
            <a:srgbClr val="A4A3A4"/>
          </p15:clr>
        </p15:guide>
        <p15:guide id="2" pos="398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86633"/>
    <a:srgbClr val="F17A24"/>
    <a:srgbClr val="BF1C00"/>
    <a:srgbClr val="C70000"/>
    <a:srgbClr val="F124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0"/>
    <p:restoredTop sz="93966"/>
  </p:normalViewPr>
  <p:slideViewPr>
    <p:cSldViewPr snapToObjects="1" showGuides="1">
      <p:cViewPr varScale="1">
        <p:scale>
          <a:sx n="93" d="100"/>
          <a:sy n="93" d="100"/>
        </p:scale>
        <p:origin x="1952" y="200"/>
      </p:cViewPr>
      <p:guideLst>
        <p:guide orient="horz" pos="3408"/>
        <p:guide pos="398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viewProps" Target="viewProps.xml"/><Relationship Id="rId5" Type="http://schemas.openxmlformats.org/officeDocument/2006/relationships/slide" Target="slides/slide3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theme" Target="theme/theme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presProps" Target="presProps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7E8B0D-3A51-2149-ACF2-6BF3CA08D62E}" type="datetimeFigureOut">
              <a:rPr lang="en-US" smtClean="0"/>
              <a:pPr/>
              <a:t>5/6/19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Click to edit Master text styles</a:t>
            </a:r>
          </a:p>
          <a:p>
            <a:pPr lvl="1"/>
            <a:r>
              <a:rPr lang="pt-PT"/>
              <a:t>Second level</a:t>
            </a:r>
          </a:p>
          <a:p>
            <a:pPr lvl="2"/>
            <a:r>
              <a:rPr lang="pt-PT"/>
              <a:t>Third level</a:t>
            </a:r>
          </a:p>
          <a:p>
            <a:pPr lvl="3"/>
            <a:r>
              <a:rPr lang="pt-PT"/>
              <a:t>Fourth level</a:t>
            </a:r>
          </a:p>
          <a:p>
            <a:pPr lvl="4"/>
            <a:r>
              <a:rPr lang="pt-PT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D153BA-9B75-184B-8A9B-3ADC30B43D89}" type="slidenum">
              <a:rPr lang="en-GB" smtClean="0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9477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B01443-9EC5-A245-8F7F-1CA5F70DA953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90176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B01443-9EC5-A245-8F7F-1CA5F70DA953}" type="slidenum">
              <a:rPr lang="en-GB" smtClean="0">
                <a:solidFill>
                  <a:prstClr val="black"/>
                </a:solidFill>
              </a:rPr>
              <a:pPr/>
              <a:t>14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70605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 err="1"/>
              <a:t>Typically</a:t>
            </a:r>
            <a:r>
              <a:rPr lang="pt-PT" baseline="0" dirty="0"/>
              <a:t> 31st </a:t>
            </a:r>
            <a:r>
              <a:rPr lang="pt-PT" baseline="0" dirty="0" err="1"/>
              <a:t>december</a:t>
            </a:r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B01443-9EC5-A245-8F7F-1CA5F70DA953}" type="slidenum">
              <a:rPr lang="en-GB" smtClean="0">
                <a:solidFill>
                  <a:prstClr val="black"/>
                </a:solidFill>
              </a:rPr>
              <a:pPr/>
              <a:t>16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1058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/>
              <a:t>Capitais próprios</a:t>
            </a: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B01443-9EC5-A245-8F7F-1CA5F70DA953}" type="slidenum">
              <a:rPr lang="en-GB" smtClean="0">
                <a:solidFill>
                  <a:prstClr val="black"/>
                </a:solidFill>
              </a:rPr>
              <a:pPr/>
              <a:t>17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26762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/>
              <a:t>Capitais próprios</a:t>
            </a: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B01443-9EC5-A245-8F7F-1CA5F70DA953}" type="slidenum">
              <a:rPr lang="en-GB" smtClean="0">
                <a:solidFill>
                  <a:prstClr val="black"/>
                </a:solidFill>
              </a:rPr>
              <a:pPr/>
              <a:t>18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77465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/>
              <a:t>Capitais próprios</a:t>
            </a: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B01443-9EC5-A245-8F7F-1CA5F70DA953}" type="slidenum">
              <a:rPr lang="en-GB" smtClean="0">
                <a:solidFill>
                  <a:prstClr val="black"/>
                </a:solidFill>
              </a:rPr>
              <a:pPr/>
              <a:t>19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89166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/>
              <a:t>Capitais próprios</a:t>
            </a: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B01443-9EC5-A245-8F7F-1CA5F70DA953}" type="slidenum">
              <a:rPr lang="en-GB" smtClean="0">
                <a:solidFill>
                  <a:prstClr val="black"/>
                </a:solidFill>
              </a:rPr>
              <a:pPr/>
              <a:t>20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840419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B01443-9EC5-A245-8F7F-1CA5F70DA953}" type="slidenum">
              <a:rPr lang="en-GB" smtClean="0">
                <a:solidFill>
                  <a:prstClr val="black"/>
                </a:solidFill>
              </a:rPr>
              <a:pPr/>
              <a:t>22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797606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/>
              <a:t>Capitais próprios</a:t>
            </a: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B01443-9EC5-A245-8F7F-1CA5F70DA953}" type="slidenum">
              <a:rPr lang="en-GB" smtClean="0">
                <a:solidFill>
                  <a:prstClr val="black"/>
                </a:solidFill>
              </a:rPr>
              <a:pPr/>
              <a:t>23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49063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/>
              <a:t>Capitais próprios</a:t>
            </a: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B01443-9EC5-A245-8F7F-1CA5F70DA953}" type="slidenum">
              <a:rPr lang="en-GB" smtClean="0">
                <a:solidFill>
                  <a:prstClr val="black"/>
                </a:solidFill>
              </a:rPr>
              <a:pPr/>
              <a:t>24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733342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/>
              <a:t>Capitais próprios</a:t>
            </a: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B01443-9EC5-A245-8F7F-1CA5F70DA953}" type="slidenum">
              <a:rPr lang="en-GB" smtClean="0">
                <a:solidFill>
                  <a:prstClr val="black"/>
                </a:solidFill>
              </a:rPr>
              <a:pPr/>
              <a:t>25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072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B01443-9EC5-A245-8F7F-1CA5F70DA953}" type="slidenum">
              <a:rPr lang="en-GB" smtClean="0">
                <a:solidFill>
                  <a:prstClr val="black"/>
                </a:solidFill>
              </a:rPr>
              <a:pPr/>
              <a:t>4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08184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/>
              <a:t>Capitais próprios</a:t>
            </a: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B01443-9EC5-A245-8F7F-1CA5F70DA953}" type="slidenum">
              <a:rPr lang="en-GB" smtClean="0">
                <a:solidFill>
                  <a:prstClr val="black"/>
                </a:solidFill>
              </a:rPr>
              <a:pPr/>
              <a:t>26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190566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B01443-9EC5-A245-8F7F-1CA5F70DA953}" type="slidenum">
              <a:rPr lang="en-GB" smtClean="0">
                <a:solidFill>
                  <a:prstClr val="black"/>
                </a:solidFill>
              </a:rPr>
              <a:pPr/>
              <a:t>27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260891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/>
              <a:t>Capitais próprios</a:t>
            </a: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B01443-9EC5-A245-8F7F-1CA5F70DA953}" type="slidenum">
              <a:rPr lang="en-GB" smtClean="0">
                <a:solidFill>
                  <a:prstClr val="black"/>
                </a:solidFill>
              </a:rPr>
              <a:pPr/>
              <a:t>28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06012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B77C5-8A22-984C-88BE-3E2D5C66F866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16896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B77C5-8A22-984C-88BE-3E2D5C66F866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91459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B77C5-8A22-984C-88BE-3E2D5C66F866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90546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B77C5-8A22-984C-88BE-3E2D5C66F866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6111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B77C5-8A22-984C-88BE-3E2D5C66F866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8940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B77C5-8A22-984C-88BE-3E2D5C66F866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37551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B77C5-8A22-984C-88BE-3E2D5C66F866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26006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pt-PT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PT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7BB6B-EE1B-48FB-8575-0D55C373DE88}" type="datetimeFigureOut">
              <a:rPr lang="en-US" smtClean="0"/>
              <a:pPr/>
              <a:t>5/6/19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‹nº›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PT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PT"/>
              <a:t>Click to edit Master text styles</a:t>
            </a:r>
          </a:p>
          <a:p>
            <a:pPr lvl="1" eaLnBrk="1" latinLnBrk="0" hangingPunct="1"/>
            <a:r>
              <a:rPr lang="pt-PT"/>
              <a:t>Second level</a:t>
            </a:r>
          </a:p>
          <a:p>
            <a:pPr lvl="2" eaLnBrk="1" latinLnBrk="0" hangingPunct="1"/>
            <a:r>
              <a:rPr lang="pt-PT"/>
              <a:t>Third level</a:t>
            </a:r>
          </a:p>
          <a:p>
            <a:pPr lvl="3" eaLnBrk="1" latinLnBrk="0" hangingPunct="1"/>
            <a:r>
              <a:rPr lang="pt-PT"/>
              <a:t>Fourth level</a:t>
            </a:r>
          </a:p>
          <a:p>
            <a:pPr lvl="4" eaLnBrk="1" latinLnBrk="0" hangingPunct="1"/>
            <a:r>
              <a:rPr lang="pt-PT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68CCC-9859-AE40-A4AD-B1753705FB4C}" type="datetimeFigureOut">
              <a:rPr lang="en-US" smtClean="0"/>
              <a:pPr/>
              <a:t>5/6/19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10497-A30F-8341-AF29-D99621FED472}" type="slidenum">
              <a:rPr lang="en-GB" smtClean="0"/>
              <a:pPr/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pt-PT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t-PT"/>
              <a:t>Click to edit Master text styles</a:t>
            </a:r>
          </a:p>
          <a:p>
            <a:pPr lvl="1" eaLnBrk="1" latinLnBrk="0" hangingPunct="1"/>
            <a:r>
              <a:rPr lang="pt-PT"/>
              <a:t>Second level</a:t>
            </a:r>
          </a:p>
          <a:p>
            <a:pPr lvl="2" eaLnBrk="1" latinLnBrk="0" hangingPunct="1"/>
            <a:r>
              <a:rPr lang="pt-PT"/>
              <a:t>Third level</a:t>
            </a:r>
          </a:p>
          <a:p>
            <a:pPr lvl="3" eaLnBrk="1" latinLnBrk="0" hangingPunct="1"/>
            <a:r>
              <a:rPr lang="pt-PT"/>
              <a:t>Fourth level</a:t>
            </a:r>
          </a:p>
          <a:p>
            <a:pPr lvl="4" eaLnBrk="1" latinLnBrk="0" hangingPunct="1"/>
            <a:r>
              <a:rPr lang="pt-PT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68CCC-9859-AE40-A4AD-B1753705FB4C}" type="datetimeFigureOut">
              <a:rPr lang="en-US" smtClean="0"/>
              <a:pPr/>
              <a:t>5/6/19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10497-A30F-8341-AF29-D99621FED472}" type="slidenum">
              <a:rPr lang="en-GB" smtClean="0"/>
              <a:pPr/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Arial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Freeform 4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Arial"/>
              <a:ea typeface="ＭＳ Ｐゴシック" charset="0"/>
              <a:cs typeface="ＭＳ Ｐゴシック" charset="0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pt-PT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pt-PT"/>
              <a:t>Click to edit Master subtitle style</a:t>
            </a:r>
            <a:endParaRPr lang="en-US"/>
          </a:p>
        </p:txBody>
      </p:sp>
      <p:sp>
        <p:nvSpPr>
          <p:cNvPr id="6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602FAB-EA37-47E3-B9DD-8E87123EB3C7}" type="datetime1">
              <a:rPr lang="en-US">
                <a:solidFill>
                  <a:srgbClr val="3B3B3B">
                    <a:shade val="50000"/>
                  </a:srgbClr>
                </a:solidFill>
                <a:latin typeface="Arial"/>
              </a:rPr>
              <a:pPr>
                <a:defRPr/>
              </a:pPr>
              <a:t>5/6/19</a:t>
            </a:fld>
            <a:endParaRPr lang="en-US">
              <a:solidFill>
                <a:srgbClr val="3B3B3B">
                  <a:shade val="50000"/>
                </a:srgbClr>
              </a:solidFill>
              <a:latin typeface="Arial"/>
            </a:endParaRPr>
          </a:p>
        </p:txBody>
      </p:sp>
      <p:sp>
        <p:nvSpPr>
          <p:cNvPr id="7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B3B3B">
                  <a:shade val="50000"/>
                </a:srgbClr>
              </a:solidFill>
              <a:latin typeface="Arial"/>
            </a:endParaRPr>
          </a:p>
        </p:txBody>
      </p:sp>
      <p:sp>
        <p:nvSpPr>
          <p:cNvPr id="8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E9B7D3-24E5-B94B-9082-716294EDE25A}" type="slidenum">
              <a:rPr lang="en-US">
                <a:solidFill>
                  <a:srgbClr val="3B3B3B">
                    <a:shade val="50000"/>
                  </a:srgbClr>
                </a:solidFill>
                <a:latin typeface="Arial"/>
              </a:rPr>
              <a:pPr>
                <a:defRPr/>
              </a:pPr>
              <a:t>‹nº›</a:t>
            </a:fld>
            <a:endParaRPr lang="en-US">
              <a:solidFill>
                <a:srgbClr val="3B3B3B">
                  <a:shade val="50000"/>
                </a:srgb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98261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pt-PT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Click to edit Master text styles</a:t>
            </a:r>
          </a:p>
          <a:p>
            <a:pPr lvl="1"/>
            <a:r>
              <a:rPr lang="pt-PT"/>
              <a:t>Second level</a:t>
            </a:r>
          </a:p>
          <a:p>
            <a:pPr lvl="2"/>
            <a:r>
              <a:rPr lang="pt-PT"/>
              <a:t>Third level</a:t>
            </a:r>
          </a:p>
          <a:p>
            <a:pPr lvl="3"/>
            <a:r>
              <a:rPr lang="pt-PT"/>
              <a:t>Fourth level</a:t>
            </a:r>
          </a:p>
          <a:p>
            <a:pPr lvl="4"/>
            <a:r>
              <a:rPr lang="pt-PT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F29A99-B9B9-684A-863F-6AE7831E7F80}" type="datetimeFigureOut">
              <a:rPr lang="en-US">
                <a:solidFill>
                  <a:srgbClr val="3B3B3B">
                    <a:shade val="50000"/>
                  </a:srgbClr>
                </a:solidFill>
                <a:latin typeface="Arial"/>
              </a:rPr>
              <a:pPr>
                <a:defRPr/>
              </a:pPr>
              <a:t>5/6/19</a:t>
            </a:fld>
            <a:endParaRPr lang="en-GB">
              <a:solidFill>
                <a:srgbClr val="3B3B3B">
                  <a:shade val="50000"/>
                </a:srgbClr>
              </a:solidFill>
              <a:latin typeface="Arial"/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3B3B3B">
                  <a:shade val="50000"/>
                </a:srgbClr>
              </a:solidFill>
              <a:latin typeface="Arial"/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22B3A2-9682-E74D-BE2E-C0F581160185}" type="slidenum">
              <a:rPr lang="en-GB">
                <a:solidFill>
                  <a:srgbClr val="3B3B3B">
                    <a:shade val="50000"/>
                  </a:srgbClr>
                </a:solidFill>
                <a:latin typeface="Arial"/>
              </a:rPr>
              <a:pPr>
                <a:defRPr/>
              </a:pPr>
              <a:t>‹nº›</a:t>
            </a:fld>
            <a:endParaRPr lang="en-GB">
              <a:solidFill>
                <a:srgbClr val="3B3B3B">
                  <a:shade val="50000"/>
                </a:srgb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980872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Arial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Freeform 4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Arial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pt-PT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pt-PT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9E7B99-7C3F-4BC3-B7B8-7E1F8C620B24}" type="datetime1">
              <a:rPr lang="en-US">
                <a:solidFill>
                  <a:srgbClr val="3B3B3B">
                    <a:shade val="50000"/>
                  </a:srgbClr>
                </a:solidFill>
                <a:latin typeface="Arial"/>
              </a:rPr>
              <a:pPr>
                <a:defRPr/>
              </a:pPr>
              <a:t>5/6/19</a:t>
            </a:fld>
            <a:endParaRPr lang="en-US">
              <a:solidFill>
                <a:srgbClr val="3B3B3B">
                  <a:shade val="50000"/>
                </a:srgbClr>
              </a:solidFill>
              <a:latin typeface="Arial"/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B3B3B">
                  <a:shade val="50000"/>
                </a:srgbClr>
              </a:solidFill>
              <a:latin typeface="Arial"/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2109E2-B972-0A43-A023-0D0FDF5C1850}" type="slidenum">
              <a:rPr lang="en-US">
                <a:solidFill>
                  <a:srgbClr val="3B3B3B">
                    <a:shade val="50000"/>
                  </a:srgbClr>
                </a:solidFill>
                <a:latin typeface="Arial"/>
              </a:rPr>
              <a:pPr>
                <a:defRPr/>
              </a:pPr>
              <a:t>‹nº›</a:t>
            </a:fld>
            <a:endParaRPr lang="en-US">
              <a:solidFill>
                <a:srgbClr val="3B3B3B">
                  <a:shade val="50000"/>
                </a:srgb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240241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lang="pt-PT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pt-PT"/>
              <a:t>Click to edit Master text styles</a:t>
            </a:r>
          </a:p>
          <a:p>
            <a:pPr lvl="1"/>
            <a:r>
              <a:rPr lang="pt-PT"/>
              <a:t>Second level</a:t>
            </a:r>
          </a:p>
          <a:p>
            <a:pPr lvl="2"/>
            <a:r>
              <a:rPr lang="pt-PT"/>
              <a:t>Third level</a:t>
            </a:r>
          </a:p>
          <a:p>
            <a:pPr lvl="3"/>
            <a:r>
              <a:rPr lang="pt-PT"/>
              <a:t>Fourth level</a:t>
            </a:r>
          </a:p>
          <a:p>
            <a:pPr lvl="4"/>
            <a:r>
              <a:rPr lang="pt-PT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pt-PT"/>
              <a:t>Click to edit Master text styles</a:t>
            </a:r>
          </a:p>
          <a:p>
            <a:pPr lvl="1"/>
            <a:r>
              <a:rPr lang="pt-PT"/>
              <a:t>Second level</a:t>
            </a:r>
          </a:p>
          <a:p>
            <a:pPr lvl="2"/>
            <a:r>
              <a:rPr lang="pt-PT"/>
              <a:t>Third level</a:t>
            </a:r>
          </a:p>
          <a:p>
            <a:pPr lvl="3"/>
            <a:r>
              <a:rPr lang="pt-PT"/>
              <a:t>Fourth level</a:t>
            </a:r>
          </a:p>
          <a:p>
            <a:pPr lvl="4"/>
            <a:r>
              <a:rPr lang="pt-PT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E84E3E-DD0C-0A4A-AC9C-CD2A65DEBAC3}" type="datetimeFigureOut">
              <a:rPr lang="en-US">
                <a:solidFill>
                  <a:srgbClr val="3B3B3B">
                    <a:shade val="50000"/>
                  </a:srgbClr>
                </a:solidFill>
                <a:latin typeface="Arial"/>
              </a:rPr>
              <a:pPr>
                <a:defRPr/>
              </a:pPr>
              <a:t>5/6/19</a:t>
            </a:fld>
            <a:endParaRPr lang="en-GB">
              <a:solidFill>
                <a:srgbClr val="3B3B3B">
                  <a:shade val="50000"/>
                </a:srgbClr>
              </a:solidFill>
              <a:latin typeface="Arial"/>
            </a:endParaRPr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3B3B3B">
                  <a:shade val="50000"/>
                </a:srgbClr>
              </a:solidFill>
              <a:latin typeface="Arial"/>
            </a:endParaRP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8A2E0D-808C-E84B-A5D7-F264075C2FAD}" type="slidenum">
              <a:rPr lang="en-GB">
                <a:solidFill>
                  <a:srgbClr val="3B3B3B">
                    <a:shade val="50000"/>
                  </a:srgbClr>
                </a:solidFill>
                <a:latin typeface="Arial"/>
              </a:rPr>
              <a:pPr>
                <a:defRPr/>
              </a:pPr>
              <a:t>‹nº›</a:t>
            </a:fld>
            <a:endParaRPr lang="en-GB">
              <a:solidFill>
                <a:srgbClr val="3B3B3B">
                  <a:shade val="50000"/>
                </a:srgb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356064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PT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pt-PT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pt-PT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pt-PT"/>
              <a:t>Click to edit Master text styles</a:t>
            </a:r>
          </a:p>
          <a:p>
            <a:pPr lvl="1"/>
            <a:r>
              <a:rPr lang="pt-PT"/>
              <a:t>Second level</a:t>
            </a:r>
          </a:p>
          <a:p>
            <a:pPr lvl="2"/>
            <a:r>
              <a:rPr lang="pt-PT"/>
              <a:t>Third level</a:t>
            </a:r>
          </a:p>
          <a:p>
            <a:pPr lvl="3"/>
            <a:r>
              <a:rPr lang="pt-PT"/>
              <a:t>Fourth level</a:t>
            </a:r>
          </a:p>
          <a:p>
            <a:pPr lvl="4"/>
            <a:r>
              <a:rPr lang="pt-PT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pt-PT"/>
              <a:t>Click to edit Master text styles</a:t>
            </a:r>
          </a:p>
          <a:p>
            <a:pPr lvl="1"/>
            <a:r>
              <a:rPr lang="pt-PT"/>
              <a:t>Second level</a:t>
            </a:r>
          </a:p>
          <a:p>
            <a:pPr lvl="2"/>
            <a:r>
              <a:rPr lang="pt-PT"/>
              <a:t>Third level</a:t>
            </a:r>
          </a:p>
          <a:p>
            <a:pPr lvl="3"/>
            <a:r>
              <a:rPr lang="pt-PT"/>
              <a:t>Fourth level</a:t>
            </a:r>
          </a:p>
          <a:p>
            <a:pPr lvl="4"/>
            <a:r>
              <a:rPr lang="pt-PT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42C8FF-7AF0-5849-A253-65EE610C9B47}" type="datetimeFigureOut">
              <a:rPr lang="en-US">
                <a:solidFill>
                  <a:srgbClr val="3B3B3B">
                    <a:shade val="50000"/>
                  </a:srgbClr>
                </a:solidFill>
                <a:latin typeface="Arial"/>
              </a:rPr>
              <a:pPr>
                <a:defRPr/>
              </a:pPr>
              <a:t>5/6/19</a:t>
            </a:fld>
            <a:endParaRPr lang="en-GB">
              <a:solidFill>
                <a:srgbClr val="3B3B3B">
                  <a:shade val="50000"/>
                </a:srgbClr>
              </a:solidFill>
              <a:latin typeface="Arial"/>
            </a:endParaRPr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3B3B3B">
                  <a:shade val="50000"/>
                </a:srgbClr>
              </a:solidFill>
              <a:latin typeface="Arial"/>
            </a:endParaRPr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2279C7-C95C-4C4D-BA70-586C0DC1408F}" type="slidenum">
              <a:rPr lang="en-GB">
                <a:solidFill>
                  <a:srgbClr val="3B3B3B">
                    <a:shade val="50000"/>
                  </a:srgbClr>
                </a:solidFill>
                <a:latin typeface="Arial"/>
              </a:rPr>
              <a:pPr>
                <a:defRPr/>
              </a:pPr>
              <a:t>‹nº›</a:t>
            </a:fld>
            <a:endParaRPr lang="en-GB">
              <a:solidFill>
                <a:srgbClr val="3B3B3B">
                  <a:shade val="50000"/>
                </a:srgb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545008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/>
          <a:lstStyle>
            <a:lvl1pPr algn="l">
              <a:defRPr sz="4600"/>
            </a:lvl1pPr>
          </a:lstStyle>
          <a:p>
            <a:r>
              <a:rPr lang="pt-PT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CF1A86-6DAC-4441-ADA7-14E603FE9287}" type="datetimeFigureOut">
              <a:rPr lang="en-US">
                <a:solidFill>
                  <a:srgbClr val="3B3B3B">
                    <a:shade val="50000"/>
                  </a:srgbClr>
                </a:solidFill>
                <a:latin typeface="Arial"/>
              </a:rPr>
              <a:pPr>
                <a:defRPr/>
              </a:pPr>
              <a:t>5/6/19</a:t>
            </a:fld>
            <a:endParaRPr lang="en-GB">
              <a:solidFill>
                <a:srgbClr val="3B3B3B">
                  <a:shade val="50000"/>
                </a:srgbClr>
              </a:solidFill>
              <a:latin typeface="Arial"/>
            </a:endParaRPr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3B3B3B">
                  <a:shade val="50000"/>
                </a:srgbClr>
              </a:solidFill>
              <a:latin typeface="Arial"/>
            </a:endParaRPr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484602-D0E5-8C40-91A7-1CC3B1BEFDB8}" type="slidenum">
              <a:rPr lang="en-GB">
                <a:solidFill>
                  <a:srgbClr val="3B3B3B">
                    <a:shade val="50000"/>
                  </a:srgbClr>
                </a:solidFill>
                <a:latin typeface="Arial"/>
              </a:rPr>
              <a:pPr>
                <a:defRPr/>
              </a:pPr>
              <a:t>‹nº›</a:t>
            </a:fld>
            <a:endParaRPr lang="en-GB">
              <a:solidFill>
                <a:srgbClr val="3B3B3B">
                  <a:shade val="50000"/>
                </a:srgb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901942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C9AE44-E2C1-C446-8729-75F9BAABF7CC}" type="datetimeFigureOut">
              <a:rPr lang="en-US">
                <a:solidFill>
                  <a:srgbClr val="3B3B3B">
                    <a:shade val="50000"/>
                  </a:srgbClr>
                </a:solidFill>
                <a:latin typeface="Arial"/>
              </a:rPr>
              <a:pPr>
                <a:defRPr/>
              </a:pPr>
              <a:t>5/6/19</a:t>
            </a:fld>
            <a:endParaRPr lang="en-GB">
              <a:solidFill>
                <a:srgbClr val="3B3B3B">
                  <a:shade val="50000"/>
                </a:srgbClr>
              </a:solidFill>
              <a:latin typeface="Arial"/>
            </a:endParaRPr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3B3B3B">
                  <a:shade val="50000"/>
                </a:srgbClr>
              </a:solidFill>
              <a:latin typeface="Arial"/>
            </a:endParaRPr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D59520-6A5D-0E49-97B3-F6A9F53EF618}" type="slidenum">
              <a:rPr lang="en-GB">
                <a:solidFill>
                  <a:srgbClr val="3B3B3B">
                    <a:shade val="50000"/>
                  </a:srgbClr>
                </a:solidFill>
                <a:latin typeface="Arial"/>
              </a:rPr>
              <a:pPr>
                <a:defRPr/>
              </a:pPr>
              <a:t>‹nº›</a:t>
            </a:fld>
            <a:endParaRPr lang="en-GB">
              <a:solidFill>
                <a:srgbClr val="3B3B3B">
                  <a:shade val="50000"/>
                </a:srgb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727330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lang="pt-PT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pt-PT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pt-PT"/>
              <a:t>Click to edit Master text styles</a:t>
            </a:r>
          </a:p>
          <a:p>
            <a:pPr lvl="1"/>
            <a:r>
              <a:rPr lang="pt-PT"/>
              <a:t>Second level</a:t>
            </a:r>
          </a:p>
          <a:p>
            <a:pPr lvl="2"/>
            <a:r>
              <a:rPr lang="pt-PT"/>
              <a:t>Third level</a:t>
            </a:r>
          </a:p>
          <a:p>
            <a:pPr lvl="3"/>
            <a:r>
              <a:rPr lang="pt-PT"/>
              <a:t>Fourth level</a:t>
            </a:r>
          </a:p>
          <a:p>
            <a:pPr lvl="4"/>
            <a:r>
              <a:rPr lang="pt-PT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EA7712-67B0-E947-94C2-3E7ED9C6E816}" type="datetimeFigureOut">
              <a:rPr lang="en-US">
                <a:solidFill>
                  <a:srgbClr val="3B3B3B">
                    <a:shade val="50000"/>
                  </a:srgbClr>
                </a:solidFill>
                <a:latin typeface="Arial"/>
              </a:rPr>
              <a:pPr>
                <a:defRPr/>
              </a:pPr>
              <a:t>5/6/19</a:t>
            </a:fld>
            <a:endParaRPr lang="en-GB">
              <a:solidFill>
                <a:srgbClr val="3B3B3B">
                  <a:shade val="50000"/>
                </a:srgbClr>
              </a:solidFill>
              <a:latin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3B3B3B">
                  <a:shade val="50000"/>
                </a:srgbClr>
              </a:solidFill>
              <a:latin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575" y="6421438"/>
            <a:ext cx="762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9B80F1-E5AC-2649-ACB3-2A04FADDE060}" type="slidenum">
              <a:rPr lang="en-GB">
                <a:solidFill>
                  <a:srgbClr val="3B3B3B">
                    <a:shade val="50000"/>
                  </a:srgbClr>
                </a:solidFill>
                <a:latin typeface="Arial"/>
              </a:rPr>
              <a:pPr>
                <a:defRPr/>
              </a:pPr>
              <a:t>‹nº›</a:t>
            </a:fld>
            <a:endParaRPr lang="en-GB">
              <a:solidFill>
                <a:srgbClr val="3B3B3B">
                  <a:shade val="50000"/>
                </a:srgb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323444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pt-PT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t-PT"/>
              <a:t>Click to edit Master text styles</a:t>
            </a:r>
          </a:p>
          <a:p>
            <a:pPr lvl="1" eaLnBrk="1" latinLnBrk="0" hangingPunct="1"/>
            <a:r>
              <a:rPr lang="pt-PT"/>
              <a:t>Second level</a:t>
            </a:r>
          </a:p>
          <a:p>
            <a:pPr lvl="2" eaLnBrk="1" latinLnBrk="0" hangingPunct="1"/>
            <a:r>
              <a:rPr lang="pt-PT"/>
              <a:t>Third level</a:t>
            </a:r>
          </a:p>
          <a:p>
            <a:pPr lvl="3" eaLnBrk="1" latinLnBrk="0" hangingPunct="1"/>
            <a:r>
              <a:rPr lang="pt-PT"/>
              <a:t>Fourth level</a:t>
            </a:r>
          </a:p>
          <a:p>
            <a:pPr lvl="4" eaLnBrk="1" latinLnBrk="0" hangingPunct="1"/>
            <a:r>
              <a:rPr lang="pt-PT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68CCC-9859-AE40-A4AD-B1753705FB4C}" type="datetimeFigureOut">
              <a:rPr lang="en-US" smtClean="0"/>
              <a:pPr/>
              <a:t>5/6/19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10497-A30F-8341-AF29-D99621FED472}" type="slidenum">
              <a:rPr lang="en-GB" smtClean="0"/>
              <a:pPr/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lang="pt-PT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pt-PT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pt-PT"/>
              <a:t>Click to edit Master text styles</a:t>
            </a:r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BC249C-AC5A-2F48-93BC-0EDCF6C0FD6A}" type="datetimeFigureOut">
              <a:rPr lang="en-US">
                <a:solidFill>
                  <a:srgbClr val="3B3B3B">
                    <a:shade val="50000"/>
                  </a:srgbClr>
                </a:solidFill>
                <a:latin typeface="Arial"/>
              </a:rPr>
              <a:pPr>
                <a:defRPr/>
              </a:pPr>
              <a:t>5/6/19</a:t>
            </a:fld>
            <a:endParaRPr lang="en-GB">
              <a:solidFill>
                <a:srgbClr val="3B3B3B">
                  <a:shade val="50000"/>
                </a:srgbClr>
              </a:solidFill>
              <a:latin typeface="Arial"/>
            </a:endParaRPr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3B3B3B">
                  <a:shade val="50000"/>
                </a:srgbClr>
              </a:solidFill>
              <a:latin typeface="Arial"/>
            </a:endParaRP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8AA06A-1CB9-BF4C-A6D1-A7CFD947F35B}" type="slidenum">
              <a:rPr lang="en-GB">
                <a:solidFill>
                  <a:srgbClr val="3B3B3B">
                    <a:shade val="50000"/>
                  </a:srgbClr>
                </a:solidFill>
                <a:latin typeface="Arial"/>
              </a:rPr>
              <a:pPr>
                <a:defRPr/>
              </a:pPr>
              <a:t>‹nº›</a:t>
            </a:fld>
            <a:endParaRPr lang="en-GB">
              <a:solidFill>
                <a:srgbClr val="3B3B3B">
                  <a:shade val="50000"/>
                </a:srgb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576934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Click to edit Master text styles</a:t>
            </a:r>
          </a:p>
          <a:p>
            <a:pPr lvl="1"/>
            <a:r>
              <a:rPr lang="pt-PT"/>
              <a:t>Second level</a:t>
            </a:r>
          </a:p>
          <a:p>
            <a:pPr lvl="2"/>
            <a:r>
              <a:rPr lang="pt-PT"/>
              <a:t>Third level</a:t>
            </a:r>
          </a:p>
          <a:p>
            <a:pPr lvl="3"/>
            <a:r>
              <a:rPr lang="pt-PT"/>
              <a:t>Fourth level</a:t>
            </a:r>
          </a:p>
          <a:p>
            <a:pPr lvl="4"/>
            <a:r>
              <a:rPr lang="pt-PT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FAB405-01FC-9B4A-AAEC-E4864DA7CDF2}" type="datetimeFigureOut">
              <a:rPr lang="en-US">
                <a:solidFill>
                  <a:srgbClr val="3B3B3B">
                    <a:shade val="50000"/>
                  </a:srgbClr>
                </a:solidFill>
                <a:latin typeface="Arial"/>
              </a:rPr>
              <a:pPr>
                <a:defRPr/>
              </a:pPr>
              <a:t>5/6/19</a:t>
            </a:fld>
            <a:endParaRPr lang="en-GB">
              <a:solidFill>
                <a:srgbClr val="3B3B3B">
                  <a:shade val="50000"/>
                </a:srgbClr>
              </a:solidFill>
              <a:latin typeface="Arial"/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3B3B3B">
                  <a:shade val="50000"/>
                </a:srgbClr>
              </a:solidFill>
              <a:latin typeface="Arial"/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8489BD-C662-E74D-83DB-30502E8ADD9D}" type="slidenum">
              <a:rPr lang="en-GB">
                <a:solidFill>
                  <a:srgbClr val="3B3B3B">
                    <a:shade val="50000"/>
                  </a:srgbClr>
                </a:solidFill>
                <a:latin typeface="Arial"/>
              </a:rPr>
              <a:pPr>
                <a:defRPr/>
              </a:pPr>
              <a:t>‹nº›</a:t>
            </a:fld>
            <a:endParaRPr lang="en-GB">
              <a:solidFill>
                <a:srgbClr val="3B3B3B">
                  <a:shade val="50000"/>
                </a:srgb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409536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/>
              <a:t>Click to edit Master text styles</a:t>
            </a:r>
          </a:p>
          <a:p>
            <a:pPr lvl="1"/>
            <a:r>
              <a:rPr lang="pt-PT"/>
              <a:t>Second level</a:t>
            </a:r>
          </a:p>
          <a:p>
            <a:pPr lvl="2"/>
            <a:r>
              <a:rPr lang="pt-PT"/>
              <a:t>Third level</a:t>
            </a:r>
          </a:p>
          <a:p>
            <a:pPr lvl="3"/>
            <a:r>
              <a:rPr lang="pt-PT"/>
              <a:t>Fourth level</a:t>
            </a:r>
          </a:p>
          <a:p>
            <a:pPr lvl="4"/>
            <a:r>
              <a:rPr lang="pt-PT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842CE5-3E92-E843-95D3-08CCDC966755}" type="datetimeFigureOut">
              <a:rPr lang="en-US">
                <a:solidFill>
                  <a:srgbClr val="3B3B3B">
                    <a:shade val="50000"/>
                  </a:srgbClr>
                </a:solidFill>
                <a:latin typeface="Arial"/>
              </a:rPr>
              <a:pPr>
                <a:defRPr/>
              </a:pPr>
              <a:t>5/6/19</a:t>
            </a:fld>
            <a:endParaRPr lang="en-GB">
              <a:solidFill>
                <a:srgbClr val="3B3B3B">
                  <a:shade val="50000"/>
                </a:srgbClr>
              </a:solidFill>
              <a:latin typeface="Arial"/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3B3B3B">
                  <a:shade val="50000"/>
                </a:srgbClr>
              </a:solidFill>
              <a:latin typeface="Arial"/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AA8BF3-09E8-3546-9BEF-11A6CA25FA99}" type="slidenum">
              <a:rPr lang="en-GB">
                <a:solidFill>
                  <a:srgbClr val="3B3B3B">
                    <a:shade val="50000"/>
                  </a:srgbClr>
                </a:solidFill>
                <a:latin typeface="Arial"/>
              </a:rPr>
              <a:pPr>
                <a:defRPr/>
              </a:pPr>
              <a:t>‹nº›</a:t>
            </a:fld>
            <a:endParaRPr lang="en-GB">
              <a:solidFill>
                <a:srgbClr val="3B3B3B">
                  <a:shade val="50000"/>
                </a:srgb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4052485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Click to edit Master title style</a:t>
            </a:r>
            <a:endParaRPr lang="en-GB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5FD9C8-1169-E04F-8682-11315EE67C87}" type="datetimeFigureOut">
              <a:rPr lang="en-US">
                <a:solidFill>
                  <a:srgbClr val="3B3B3B">
                    <a:shade val="50000"/>
                  </a:srgbClr>
                </a:solidFill>
                <a:latin typeface="Arial"/>
              </a:rPr>
              <a:pPr>
                <a:defRPr/>
              </a:pPr>
              <a:t>5/6/19</a:t>
            </a:fld>
            <a:endParaRPr lang="en-GB">
              <a:solidFill>
                <a:srgbClr val="3B3B3B">
                  <a:shade val="50000"/>
                </a:srgbClr>
              </a:solidFill>
              <a:latin typeface="Arial"/>
            </a:endParaRPr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3B3B3B">
                  <a:shade val="50000"/>
                </a:srgbClr>
              </a:solidFill>
              <a:latin typeface="Arial"/>
            </a:endParaRPr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042EE8-A306-D244-8E3B-3331B17833DE}" type="slidenum">
              <a:rPr lang="en-GB">
                <a:solidFill>
                  <a:srgbClr val="3B3B3B">
                    <a:shade val="50000"/>
                  </a:srgbClr>
                </a:solidFill>
                <a:latin typeface="Arial"/>
              </a:rPr>
              <a:pPr>
                <a:defRPr/>
              </a:pPr>
              <a:t>‹nº›</a:t>
            </a:fld>
            <a:endParaRPr lang="en-GB">
              <a:solidFill>
                <a:srgbClr val="3B3B3B">
                  <a:shade val="50000"/>
                </a:srgb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2568694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9F6A64-9E46-9A4C-965F-3E1DB07582E2}" type="datetimeFigureOut">
              <a:rPr lang="en-US">
                <a:solidFill>
                  <a:srgbClr val="3B3B3B">
                    <a:shade val="50000"/>
                  </a:srgbClr>
                </a:solidFill>
                <a:latin typeface="Arial"/>
              </a:rPr>
              <a:pPr>
                <a:defRPr/>
              </a:pPr>
              <a:t>5/6/19</a:t>
            </a:fld>
            <a:endParaRPr lang="en-GB">
              <a:solidFill>
                <a:srgbClr val="3B3B3B">
                  <a:shade val="50000"/>
                </a:srgbClr>
              </a:solidFill>
              <a:latin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3B3B3B">
                  <a:shade val="50000"/>
                </a:srgbClr>
              </a:solidFill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03318B-7406-3340-81A2-F60CF44CAC27}" type="slidenum">
              <a:rPr lang="en-GB">
                <a:solidFill>
                  <a:srgbClr val="3B3B3B">
                    <a:shade val="50000"/>
                  </a:srgbClr>
                </a:solidFill>
                <a:latin typeface="Arial"/>
              </a:rPr>
              <a:pPr>
                <a:defRPr/>
              </a:pPr>
              <a:t>‹nº›</a:t>
            </a:fld>
            <a:endParaRPr lang="en-GB">
              <a:solidFill>
                <a:srgbClr val="3B3B3B">
                  <a:shade val="50000"/>
                </a:srgb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343222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pt-PT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PT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7BB6B-EE1B-48FB-8575-0D55C373DE88}" type="datetimeFigureOut">
              <a:rPr lang="en-US" smtClean="0"/>
              <a:pPr/>
              <a:t>5/6/19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‹nº›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pt-PT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PT"/>
              <a:t>Click to edit Master text styles</a:t>
            </a:r>
          </a:p>
          <a:p>
            <a:pPr lvl="1" eaLnBrk="1" latinLnBrk="0" hangingPunct="1"/>
            <a:r>
              <a:rPr lang="pt-PT"/>
              <a:t>Second level</a:t>
            </a:r>
          </a:p>
          <a:p>
            <a:pPr lvl="2" eaLnBrk="1" latinLnBrk="0" hangingPunct="1"/>
            <a:r>
              <a:rPr lang="pt-PT"/>
              <a:t>Third level</a:t>
            </a:r>
          </a:p>
          <a:p>
            <a:pPr lvl="3" eaLnBrk="1" latinLnBrk="0" hangingPunct="1"/>
            <a:r>
              <a:rPr lang="pt-PT"/>
              <a:t>Fourth level</a:t>
            </a:r>
          </a:p>
          <a:p>
            <a:pPr lvl="4" eaLnBrk="1" latinLnBrk="0" hangingPunct="1"/>
            <a:r>
              <a:rPr lang="pt-PT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PT"/>
              <a:t>Click to edit Master text styles</a:t>
            </a:r>
          </a:p>
          <a:p>
            <a:pPr lvl="1" eaLnBrk="1" latinLnBrk="0" hangingPunct="1"/>
            <a:r>
              <a:rPr lang="pt-PT"/>
              <a:t>Second level</a:t>
            </a:r>
          </a:p>
          <a:p>
            <a:pPr lvl="2" eaLnBrk="1" latinLnBrk="0" hangingPunct="1"/>
            <a:r>
              <a:rPr lang="pt-PT"/>
              <a:t>Third level</a:t>
            </a:r>
          </a:p>
          <a:p>
            <a:pPr lvl="3" eaLnBrk="1" latinLnBrk="0" hangingPunct="1"/>
            <a:r>
              <a:rPr lang="pt-PT"/>
              <a:t>Fourth level</a:t>
            </a:r>
          </a:p>
          <a:p>
            <a:pPr lvl="4" eaLnBrk="1" latinLnBrk="0" hangingPunct="1"/>
            <a:r>
              <a:rPr lang="pt-PT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68CCC-9859-AE40-A4AD-B1753705FB4C}" type="datetimeFigureOut">
              <a:rPr lang="en-US" smtClean="0"/>
              <a:pPr/>
              <a:t>5/6/19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10497-A30F-8341-AF29-D99621FED472}" type="slidenum">
              <a:rPr lang="en-GB" smtClean="0"/>
              <a:pPr/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t-PT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PT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PT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PT"/>
              <a:t>Click to edit Master text styles</a:t>
            </a:r>
          </a:p>
          <a:p>
            <a:pPr lvl="1" eaLnBrk="1" latinLnBrk="0" hangingPunct="1"/>
            <a:r>
              <a:rPr lang="pt-PT"/>
              <a:t>Second level</a:t>
            </a:r>
          </a:p>
          <a:p>
            <a:pPr lvl="2" eaLnBrk="1" latinLnBrk="0" hangingPunct="1"/>
            <a:r>
              <a:rPr lang="pt-PT"/>
              <a:t>Third level</a:t>
            </a:r>
          </a:p>
          <a:p>
            <a:pPr lvl="3" eaLnBrk="1" latinLnBrk="0" hangingPunct="1"/>
            <a:r>
              <a:rPr lang="pt-PT"/>
              <a:t>Fourth level</a:t>
            </a:r>
          </a:p>
          <a:p>
            <a:pPr lvl="4" eaLnBrk="1" latinLnBrk="0" hangingPunct="1"/>
            <a:r>
              <a:rPr lang="pt-PT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PT"/>
              <a:t>Click to edit Master text styles</a:t>
            </a:r>
          </a:p>
          <a:p>
            <a:pPr lvl="1" eaLnBrk="1" latinLnBrk="0" hangingPunct="1"/>
            <a:r>
              <a:rPr lang="pt-PT"/>
              <a:t>Second level</a:t>
            </a:r>
          </a:p>
          <a:p>
            <a:pPr lvl="2" eaLnBrk="1" latinLnBrk="0" hangingPunct="1"/>
            <a:r>
              <a:rPr lang="pt-PT"/>
              <a:t>Third level</a:t>
            </a:r>
          </a:p>
          <a:p>
            <a:pPr lvl="3" eaLnBrk="1" latinLnBrk="0" hangingPunct="1"/>
            <a:r>
              <a:rPr lang="pt-PT"/>
              <a:t>Fourth level</a:t>
            </a:r>
          </a:p>
          <a:p>
            <a:pPr lvl="4" eaLnBrk="1" latinLnBrk="0" hangingPunct="1"/>
            <a:r>
              <a:rPr lang="pt-PT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68CCC-9859-AE40-A4AD-B1753705FB4C}" type="datetimeFigureOut">
              <a:rPr lang="en-US" smtClean="0"/>
              <a:pPr/>
              <a:t>5/6/19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10497-A30F-8341-AF29-D99621FED472}" type="slidenum">
              <a:rPr lang="en-GB" smtClean="0"/>
              <a:pPr/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pt-PT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68CCC-9859-AE40-A4AD-B1753705FB4C}" type="datetimeFigureOut">
              <a:rPr lang="en-US" smtClean="0"/>
              <a:pPr/>
              <a:t>5/6/19</a:t>
            </a:fld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A10497-A30F-8341-AF29-D99621FED472}" type="slidenum">
              <a:rPr lang="en-GB" smtClean="0"/>
              <a:pPr/>
              <a:t>‹nº›</a:t>
            </a:fld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68CCC-9859-AE40-A4AD-B1753705FB4C}" type="datetimeFigureOut">
              <a:rPr lang="en-US" smtClean="0"/>
              <a:pPr/>
              <a:t>5/6/19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10497-A30F-8341-AF29-D99621FED472}" type="slidenum">
              <a:rPr lang="en-GB" smtClean="0"/>
              <a:pPr/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pt-PT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PT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pt-PT"/>
              <a:t>Click to edit Master text styles</a:t>
            </a:r>
          </a:p>
          <a:p>
            <a:pPr lvl="1" eaLnBrk="1" latinLnBrk="0" hangingPunct="1"/>
            <a:r>
              <a:rPr lang="pt-PT"/>
              <a:t>Second level</a:t>
            </a:r>
          </a:p>
          <a:p>
            <a:pPr lvl="2" eaLnBrk="1" latinLnBrk="0" hangingPunct="1"/>
            <a:r>
              <a:rPr lang="pt-PT"/>
              <a:t>Third level</a:t>
            </a:r>
          </a:p>
          <a:p>
            <a:pPr lvl="3" eaLnBrk="1" latinLnBrk="0" hangingPunct="1"/>
            <a:r>
              <a:rPr lang="pt-PT"/>
              <a:t>Fourth level</a:t>
            </a:r>
          </a:p>
          <a:p>
            <a:pPr lvl="4" eaLnBrk="1" latinLnBrk="0" hangingPunct="1"/>
            <a:r>
              <a:rPr lang="pt-PT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68CCC-9859-AE40-A4AD-B1753705FB4C}" type="datetimeFigureOut">
              <a:rPr lang="en-US" smtClean="0"/>
              <a:pPr/>
              <a:t>5/6/19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3BA10497-A30F-8341-AF29-D99621FED472}" type="slidenum">
              <a:rPr lang="en-GB" smtClean="0"/>
              <a:pPr/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pt-PT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PT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pt-PT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33768CCC-9859-AE40-A4AD-B1753705FB4C}" type="datetimeFigureOut">
              <a:rPr lang="en-US" smtClean="0"/>
              <a:pPr/>
              <a:t>5/6/19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10497-A30F-8341-AF29-D99621FED472}" type="slidenum">
              <a:rPr lang="en-GB" smtClean="0"/>
              <a:pPr/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pt-PT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PT"/>
              <a:t>Click to edit Master text styles</a:t>
            </a:r>
          </a:p>
          <a:p>
            <a:pPr lvl="1" eaLnBrk="1" latinLnBrk="0" hangingPunct="1"/>
            <a:r>
              <a:rPr kumimoji="0" lang="pt-PT"/>
              <a:t>Second level</a:t>
            </a:r>
          </a:p>
          <a:p>
            <a:pPr lvl="2" eaLnBrk="1" latinLnBrk="0" hangingPunct="1"/>
            <a:r>
              <a:rPr kumimoji="0" lang="pt-PT"/>
              <a:t>Third level</a:t>
            </a:r>
          </a:p>
          <a:p>
            <a:pPr lvl="3" eaLnBrk="1" latinLnBrk="0" hangingPunct="1"/>
            <a:r>
              <a:rPr kumimoji="0" lang="pt-PT"/>
              <a:t>Fourth level</a:t>
            </a:r>
          </a:p>
          <a:p>
            <a:pPr lvl="4" eaLnBrk="1" latinLnBrk="0" hangingPunct="1"/>
            <a:r>
              <a:rPr kumimoji="0" lang="pt-PT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33768CCC-9859-AE40-A4AD-B1753705FB4C}" type="datetimeFigureOut">
              <a:rPr lang="en-US" smtClean="0"/>
              <a:pPr/>
              <a:t>5/6/19</a:t>
            </a:fld>
            <a:endParaRPr lang="en-GB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3BA10497-A30F-8341-AF29-D99621FED472}" type="slidenum">
              <a:rPr lang="en-GB" smtClean="0"/>
              <a:pPr/>
              <a:t>‹nº›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  <p:sldLayoutId id="2147483819" r:id="rId2"/>
    <p:sldLayoutId id="2147483820" r:id="rId3"/>
    <p:sldLayoutId id="2147483821" r:id="rId4"/>
    <p:sldLayoutId id="2147483822" r:id="rId5"/>
    <p:sldLayoutId id="2147483823" r:id="rId6"/>
    <p:sldLayoutId id="2147483824" r:id="rId7"/>
    <p:sldLayoutId id="2147483825" r:id="rId8"/>
    <p:sldLayoutId id="2147483826" r:id="rId9"/>
    <p:sldLayoutId id="2147483827" r:id="rId10"/>
    <p:sldLayoutId id="2147483828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Arial"/>
              <a:ea typeface="ＭＳ Ｐゴシック" charset="0"/>
              <a:cs typeface="ＭＳ Ｐゴシック" charset="0"/>
            </a:endParaRPr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Arial"/>
              <a:ea typeface="ＭＳ Ｐゴシック" charset="0"/>
              <a:cs typeface="ＭＳ Ｐゴシック" charset="0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PT"/>
              <a:t>Click to edit Master title style</a:t>
            </a:r>
            <a:endParaRPr lang="en-US"/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52596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PT"/>
              <a:t>Click to edit Master text styles</a:t>
            </a:r>
          </a:p>
          <a:p>
            <a:pPr lvl="1"/>
            <a:r>
              <a:rPr lang="pt-PT"/>
              <a:t>Second level</a:t>
            </a:r>
          </a:p>
          <a:p>
            <a:pPr lvl="2"/>
            <a:r>
              <a:rPr lang="pt-PT"/>
              <a:t>Third level</a:t>
            </a:r>
          </a:p>
          <a:p>
            <a:pPr lvl="3"/>
            <a:r>
              <a:rPr lang="pt-PT"/>
              <a:t>Fourth level</a:t>
            </a:r>
          </a:p>
          <a:p>
            <a:pPr lvl="4"/>
            <a:r>
              <a:rPr lang="pt-PT"/>
              <a:t>Fifth level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1438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tx2">
                    <a:shade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5A5D24DF-6CA5-9948-83B8-DFB73054AD94}" type="datetimeFigureOut">
              <a:rPr lang="en-US">
                <a:solidFill>
                  <a:srgbClr val="3B3B3B">
                    <a:shade val="50000"/>
                  </a:srgbClr>
                </a:solidFill>
                <a:latin typeface="Arial"/>
              </a:rPr>
              <a:pPr>
                <a:defRPr/>
              </a:pPr>
              <a:t>5/6/19</a:t>
            </a:fld>
            <a:endParaRPr lang="en-GB">
              <a:solidFill>
                <a:srgbClr val="3B3B3B">
                  <a:shade val="50000"/>
                </a:srgbClr>
              </a:solidFill>
              <a:latin typeface="Arial"/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1438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>
                    <a:shade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srgbClr val="3B3B3B">
                  <a:shade val="50000"/>
                </a:srgbClr>
              </a:solidFill>
              <a:latin typeface="Arial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1438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tx2">
                    <a:shade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CCFD0AE3-D2F8-B643-B407-EA6F872D9C62}" type="slidenum">
              <a:rPr lang="en-GB">
                <a:solidFill>
                  <a:srgbClr val="3B3B3B">
                    <a:shade val="50000"/>
                  </a:srgbClr>
                </a:solidFill>
                <a:latin typeface="Arial"/>
              </a:rPr>
              <a:pPr>
                <a:defRPr/>
              </a:pPr>
              <a:t>‹nº›</a:t>
            </a:fld>
            <a:endParaRPr lang="en-GB">
              <a:solidFill>
                <a:srgbClr val="3B3B3B">
                  <a:shade val="50000"/>
                </a:srgbClr>
              </a:solidFill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  <p:sldLayoutId id="2147483843" r:id="rId2"/>
    <p:sldLayoutId id="2147483844" r:id="rId3"/>
    <p:sldLayoutId id="2147483845" r:id="rId4"/>
    <p:sldLayoutId id="2147483846" r:id="rId5"/>
    <p:sldLayoutId id="2147483847" r:id="rId6"/>
    <p:sldLayoutId id="2147483848" r:id="rId7"/>
    <p:sldLayoutId id="2147483849" r:id="rId8"/>
    <p:sldLayoutId id="2147483850" r:id="rId9"/>
    <p:sldLayoutId id="2147483851" r:id="rId10"/>
    <p:sldLayoutId id="2147483852" r:id="rId11"/>
    <p:sldLayoutId id="2147483853" r:id="rId12"/>
    <p:sldLayoutId id="2147483854" r:id="rId13"/>
  </p:sldLayoutIdLst>
  <p:txStyles>
    <p:titleStyle>
      <a:lvl1pPr algn="l" rtl="0" fontAlgn="base">
        <a:spcBef>
          <a:spcPct val="0"/>
        </a:spcBef>
        <a:spcAft>
          <a:spcPct val="0"/>
        </a:spcAft>
        <a:defRPr sz="46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charset="0"/>
          <a:ea typeface="ＭＳ Ｐゴシック" charset="0"/>
          <a:cs typeface="ＭＳ Ｐゴシック" charset="0"/>
        </a:defRPr>
      </a:lvl2pPr>
      <a:lvl3pPr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charset="0"/>
          <a:ea typeface="ＭＳ Ｐゴシック" charset="0"/>
          <a:cs typeface="ＭＳ Ｐゴシック" charset="0"/>
        </a:defRPr>
      </a:lvl3pPr>
      <a:lvl4pPr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charset="0"/>
          <a:ea typeface="ＭＳ Ｐゴシック" charset="0"/>
          <a:cs typeface="ＭＳ Ｐゴシック" charset="0"/>
        </a:defRPr>
      </a:lvl4pPr>
      <a:lvl5pPr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charset="0"/>
          <a:ea typeface="ＭＳ Ｐゴシック" charset="0"/>
          <a:cs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charset="0"/>
          <a:ea typeface="ＭＳ Ｐゴシック" charset="0"/>
          <a:cs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charset="0"/>
          <a:ea typeface="ＭＳ Ｐゴシック" charset="0"/>
          <a:cs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charset="0"/>
          <a:ea typeface="ＭＳ Ｐゴシック" charset="0"/>
          <a:cs typeface="ＭＳ Ｐゴシック" charset="0"/>
        </a:defRPr>
      </a:lvl9pPr>
    </p:titleStyle>
    <p:bodyStyle>
      <a:lvl1pPr marL="419100" indent="-382588" algn="l" rtl="0" fontAlgn="base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charset="0"/>
        <a:buChar char=""/>
        <a:defRPr sz="30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22313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Wingdings 2" charset="0"/>
        <a:buChar char=""/>
        <a:defRPr sz="26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004888" indent="-255588" algn="l" rtl="0" fontAlgn="base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Arial" charset="0"/>
        <a:buChar char="○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279525" indent="-236538" algn="l" rtl="0" fontAlgn="base">
        <a:spcBef>
          <a:spcPct val="20000"/>
        </a:spcBef>
        <a:spcAft>
          <a:spcPct val="0"/>
        </a:spcAft>
        <a:buClr>
          <a:srgbClr val="8D89A4"/>
        </a:buClr>
        <a:buSzPct val="90000"/>
        <a:buFont typeface="Wingdings 2" charset="0"/>
        <a:buChar char="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1489075" indent="-182563" algn="l" rtl="0" fontAlgn="base">
        <a:spcBef>
          <a:spcPct val="20000"/>
        </a:spcBef>
        <a:spcAft>
          <a:spcPct val="0"/>
        </a:spcAft>
        <a:buClr>
          <a:srgbClr val="748560"/>
        </a:buClr>
        <a:buSzPct val="100000"/>
        <a:buFont typeface="Arial" charset="0"/>
        <a:buChar char="-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tiff"/><Relationship Id="rId4" Type="http://schemas.openxmlformats.org/officeDocument/2006/relationships/image" Target="../media/image5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tiff"/><Relationship Id="rId4" Type="http://schemas.openxmlformats.org/officeDocument/2006/relationships/image" Target="../media/image5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tiff"/><Relationship Id="rId4" Type="http://schemas.openxmlformats.org/officeDocument/2006/relationships/image" Target="../media/image5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6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3971" y="2711822"/>
            <a:ext cx="8784976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cap="all" dirty="0">
                <a:latin typeface="Verdana"/>
                <a:cs typeface="Verdana"/>
              </a:rPr>
              <a:t>TTC </a:t>
            </a:r>
            <a:r>
              <a:rPr lang="en-GB" sz="1600" b="1" cap="all" dirty="0">
                <a:latin typeface="Verdana"/>
                <a:cs typeface="Verdana"/>
              </a:rPr>
              <a:t>- </a:t>
            </a:r>
            <a:r>
              <a:rPr lang="en-GB" sz="1600" b="1" cap="all" dirty="0" err="1">
                <a:latin typeface="Verdana"/>
                <a:cs typeface="Verdana"/>
              </a:rPr>
              <a:t>Mestrado</a:t>
            </a:r>
            <a:r>
              <a:rPr lang="en-GB" sz="1600" b="1" cap="all" dirty="0">
                <a:latin typeface="Verdana"/>
                <a:cs typeface="Verdana"/>
              </a:rPr>
              <a:t> </a:t>
            </a:r>
            <a:r>
              <a:rPr lang="en-GB" sz="1600" b="1" cap="all" dirty="0" err="1">
                <a:latin typeface="Verdana"/>
                <a:cs typeface="Verdana"/>
              </a:rPr>
              <a:t>em</a:t>
            </a:r>
            <a:r>
              <a:rPr lang="en-GB" sz="1600" b="1" cap="all" dirty="0">
                <a:latin typeface="Verdana"/>
                <a:cs typeface="Verdana"/>
              </a:rPr>
              <a:t> </a:t>
            </a:r>
            <a:r>
              <a:rPr lang="en-GB" sz="1600" b="1" cap="all" dirty="0" err="1">
                <a:latin typeface="Verdana"/>
                <a:cs typeface="Verdana"/>
              </a:rPr>
              <a:t>Microbiologia</a:t>
            </a:r>
            <a:r>
              <a:rPr lang="en-GB" sz="1600" b="1" cap="all" dirty="0">
                <a:latin typeface="Verdana"/>
                <a:cs typeface="Verdana"/>
              </a:rPr>
              <a:t> APLICADA</a:t>
            </a:r>
          </a:p>
          <a:p>
            <a:pPr algn="ctr"/>
            <a:r>
              <a:rPr lang="en-GB" b="1" cap="all" dirty="0">
                <a:latin typeface="Verdana"/>
                <a:cs typeface="Verdana"/>
              </a:rPr>
              <a:t>IE </a:t>
            </a:r>
            <a:r>
              <a:rPr lang="en-GB" sz="1600" b="1" cap="all" dirty="0">
                <a:latin typeface="Verdana"/>
                <a:cs typeface="Verdana"/>
              </a:rPr>
              <a:t>- MESTRADO EM MATEMÁTICA APLICADA ECONOMIA &amp; GESTÃO</a:t>
            </a:r>
          </a:p>
          <a:p>
            <a:pPr algn="ctr"/>
            <a:r>
              <a:rPr lang="en-GB" sz="2000" b="1" cap="all" dirty="0">
                <a:latin typeface="Verdana"/>
                <a:cs typeface="Verdana"/>
              </a:rPr>
              <a:t>ITT </a:t>
            </a:r>
            <a:r>
              <a:rPr lang="en-GB" sz="1600" b="1" cap="all" dirty="0">
                <a:latin typeface="Verdana"/>
                <a:cs typeface="Verdana"/>
              </a:rPr>
              <a:t>– </a:t>
            </a:r>
            <a:r>
              <a:rPr lang="en-GB" sz="1600" b="1" cap="all" dirty="0" err="1">
                <a:latin typeface="Verdana"/>
                <a:cs typeface="Verdana"/>
              </a:rPr>
              <a:t>Engenharia</a:t>
            </a:r>
            <a:r>
              <a:rPr lang="en-GB" sz="1600" b="1" cap="all" dirty="0">
                <a:latin typeface="Verdana"/>
                <a:cs typeface="Verdana"/>
              </a:rPr>
              <a:t> </a:t>
            </a:r>
            <a:r>
              <a:rPr lang="en-GB" sz="1600" b="1" cap="all" dirty="0" err="1">
                <a:latin typeface="Verdana"/>
                <a:cs typeface="Verdana"/>
              </a:rPr>
              <a:t>Biomédica</a:t>
            </a:r>
            <a:r>
              <a:rPr lang="en-GB" sz="1600" b="1" cap="all" dirty="0">
                <a:latin typeface="Verdana"/>
                <a:cs typeface="Verdana"/>
              </a:rPr>
              <a:t> e </a:t>
            </a:r>
            <a:r>
              <a:rPr lang="en-GB" sz="1600" b="1" cap="all" dirty="0" err="1">
                <a:latin typeface="Verdana"/>
                <a:cs typeface="Verdana"/>
              </a:rPr>
              <a:t>Biofísica</a:t>
            </a:r>
            <a:endParaRPr lang="en-GB" sz="1600" b="1" cap="all" dirty="0">
              <a:latin typeface="Verdana"/>
              <a:cs typeface="Verdana"/>
            </a:endParaRPr>
          </a:p>
          <a:p>
            <a:pPr algn="ctr"/>
            <a:r>
              <a:rPr lang="en-GB" sz="2000" b="1" cap="all" dirty="0">
                <a:latin typeface="Verdana"/>
                <a:cs typeface="Verdana"/>
              </a:rPr>
              <a:t>IE </a:t>
            </a:r>
            <a:r>
              <a:rPr lang="en-GB" sz="1600" b="1" cap="all" dirty="0">
                <a:latin typeface="Verdana"/>
                <a:cs typeface="Verdana"/>
              </a:rPr>
              <a:t>- OPCIONAL PARA 2º CICLO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3971" y="4293096"/>
            <a:ext cx="906779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1600" b="1" cap="all" dirty="0">
              <a:latin typeface="Verdana"/>
              <a:cs typeface="Verdana"/>
            </a:endParaRPr>
          </a:p>
          <a:p>
            <a:pPr algn="ctr"/>
            <a:endParaRPr lang="en-GB" sz="1600" b="1" cap="all" dirty="0">
              <a:latin typeface="Verdana"/>
              <a:cs typeface="Verdana"/>
            </a:endParaRPr>
          </a:p>
          <a:p>
            <a:pPr algn="ctr"/>
            <a:endParaRPr lang="en-GB" sz="1600" b="1" cap="all" dirty="0">
              <a:latin typeface="Verdana"/>
              <a:cs typeface="Verdana"/>
            </a:endParaRPr>
          </a:p>
          <a:p>
            <a:pPr algn="ctr"/>
            <a:endParaRPr lang="en-GB" sz="1600" b="1" cap="all" dirty="0">
              <a:latin typeface="Verdana"/>
              <a:cs typeface="Verdana"/>
            </a:endParaRPr>
          </a:p>
          <a:p>
            <a:pPr algn="ctr"/>
            <a:endParaRPr lang="en-GB" sz="1600" b="1" cap="all" dirty="0">
              <a:latin typeface="Verdana"/>
              <a:cs typeface="Verdana"/>
            </a:endParaRPr>
          </a:p>
          <a:p>
            <a:pPr algn="ctr"/>
            <a:r>
              <a:rPr lang="en-GB" sz="1400" b="1" cap="all" dirty="0">
                <a:solidFill>
                  <a:srgbClr val="7F7F7F"/>
                </a:solidFill>
                <a:latin typeface="Verdana"/>
                <a:cs typeface="Verdana"/>
              </a:rPr>
              <a:t>AULA 9</a:t>
            </a:r>
          </a:p>
          <a:p>
            <a:pPr algn="ctr"/>
            <a:r>
              <a:rPr lang="en-GB" sz="1400" b="1" cap="all" dirty="0">
                <a:solidFill>
                  <a:srgbClr val="7F7F7F"/>
                </a:solidFill>
                <a:latin typeface="Verdana"/>
                <a:cs typeface="Verdana"/>
              </a:rPr>
              <a:t>06 MAIO 2019</a:t>
            </a:r>
          </a:p>
          <a:p>
            <a:pPr algn="ctr"/>
            <a:endParaRPr lang="en-GB" sz="1400" b="1" cap="all" dirty="0">
              <a:solidFill>
                <a:srgbClr val="7F7F7F"/>
              </a:solidFill>
              <a:latin typeface="Verdana"/>
              <a:cs typeface="Verdana"/>
            </a:endParaRPr>
          </a:p>
          <a:p>
            <a:pPr algn="ctr"/>
            <a:endParaRPr lang="en-GB" sz="1600" b="1" cap="all" dirty="0">
              <a:latin typeface="Verdana"/>
              <a:cs typeface="Verdana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16195" y="4293096"/>
            <a:ext cx="71098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cap="all" dirty="0">
                <a:solidFill>
                  <a:srgbClr val="000000"/>
                </a:solidFill>
                <a:latin typeface="Verdana"/>
                <a:cs typeface="Verdana"/>
              </a:rPr>
              <a:t>FCUL – 2018/2019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6205197"/>
            <a:ext cx="51027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000000"/>
                </a:solidFill>
                <a:latin typeface="Verdana"/>
                <a:cs typeface="Verdana"/>
              </a:rPr>
              <a:t>Helena Vieira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315200" y="6412468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Copyright </a:t>
            </a:r>
            <a:r>
              <a:rPr lang="en-GB" baseline="30000" dirty="0">
                <a:solidFill>
                  <a:schemeClr val="bg1">
                    <a:lumMod val="50000"/>
                  </a:schemeClr>
                </a:solidFill>
              </a:rPr>
              <a:t>©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1720" y="0"/>
            <a:ext cx="4968552" cy="1955622"/>
          </a:xfrm>
          <a:prstGeom prst="rect">
            <a:avLst/>
          </a:prstGeom>
        </p:spPr>
      </p:pic>
      <p:pic>
        <p:nvPicPr>
          <p:cNvPr id="17" name="Picture 1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8115"/>
            <a:ext cx="1547664" cy="19607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992713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" y="2951947"/>
            <a:ext cx="90525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TEAM</a:t>
            </a:r>
            <a:endParaRPr lang="en-US" sz="2000" dirty="0">
              <a:solidFill>
                <a:prstClr val="black"/>
              </a:solidFill>
              <a:latin typeface="Arial" charset="0"/>
              <a:ea typeface="Arial" charset="0"/>
              <a:cs typeface="Arial" charset="0"/>
            </a:endParaRPr>
          </a:p>
          <a:p>
            <a:pPr algn="ctr"/>
            <a:r>
              <a:rPr lang="en-US" sz="2000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Who they are</a:t>
            </a:r>
          </a:p>
          <a:p>
            <a:pPr algn="ctr"/>
            <a:r>
              <a:rPr lang="en-US" sz="2000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What the roles are</a:t>
            </a:r>
          </a:p>
          <a:p>
            <a:pPr algn="ctr"/>
            <a:r>
              <a:rPr lang="en-US" sz="2000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Why they are part of the team (added value)</a:t>
            </a:r>
          </a:p>
        </p:txBody>
      </p:sp>
      <p:sp>
        <p:nvSpPr>
          <p:cNvPr id="4" name="Rectangle 3"/>
          <p:cNvSpPr/>
          <p:nvPr/>
        </p:nvSpPr>
        <p:spPr>
          <a:xfrm>
            <a:off x="3851675" y="305069"/>
            <a:ext cx="1369286" cy="26468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600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4269886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" y="2951947"/>
            <a:ext cx="90525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GO TO MARKET</a:t>
            </a:r>
            <a:endParaRPr lang="en-US" sz="2000" dirty="0">
              <a:solidFill>
                <a:prstClr val="black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1" algn="ctr"/>
            <a:r>
              <a:rPr lang="en-US" sz="2000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Strategy</a:t>
            </a:r>
          </a:p>
          <a:p>
            <a:pPr marL="9525" lvl="1" algn="ctr"/>
            <a:r>
              <a:rPr lang="en-US" sz="2000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Client acquisition</a:t>
            </a:r>
          </a:p>
          <a:p>
            <a:pPr marL="9525" lvl="1" algn="ctr"/>
            <a:r>
              <a:rPr lang="en-US" sz="2000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Advertising</a:t>
            </a:r>
            <a:endParaRPr lang="pt-PT" sz="2000" dirty="0">
              <a:solidFill>
                <a:prstClr val="black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54868" y="305069"/>
            <a:ext cx="1369286" cy="26468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600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32959865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Financial Plan (1)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Basic for the evaluation of an investment opportunity</a:t>
            </a:r>
          </a:p>
          <a:p>
            <a:r>
              <a:rPr lang="en-GB" dirty="0"/>
              <a:t>Represents your best estimates of financial requirements</a:t>
            </a:r>
          </a:p>
          <a:p>
            <a:r>
              <a:rPr lang="en-GB" dirty="0"/>
              <a:t>Indicate venture’s potential and a timetable for financial viability</a:t>
            </a:r>
          </a:p>
          <a:p>
            <a:r>
              <a:rPr lang="en-GB" dirty="0"/>
              <a:t>Operating plan for financial management</a:t>
            </a:r>
          </a:p>
        </p:txBody>
      </p:sp>
    </p:spTree>
    <p:extLst>
      <p:ext uri="{BB962C8B-B14F-4D97-AF65-F5344CB8AC3E}">
        <p14:creationId xmlns:p14="http://schemas.microsoft.com/office/powerpoint/2010/main" val="22169716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Financial Plan (2)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05800" cy="4525963"/>
          </a:xfrm>
        </p:spPr>
        <p:txBody>
          <a:bodyPr>
            <a:normAutofit fontScale="85000" lnSpcReduction="20000"/>
          </a:bodyPr>
          <a:lstStyle/>
          <a:p>
            <a:r>
              <a:rPr lang="en-GB" dirty="0"/>
              <a:t>Forecasted Sales (</a:t>
            </a:r>
            <a:r>
              <a:rPr lang="en-GB" dirty="0" err="1"/>
              <a:t>Previsão</a:t>
            </a:r>
            <a:r>
              <a:rPr lang="en-GB" dirty="0"/>
              <a:t> de </a:t>
            </a:r>
            <a:r>
              <a:rPr lang="en-GB" dirty="0" err="1"/>
              <a:t>Vendas</a:t>
            </a:r>
            <a:r>
              <a:rPr lang="en-GB" dirty="0"/>
              <a:t>)</a:t>
            </a:r>
          </a:p>
          <a:p>
            <a:r>
              <a:rPr lang="en-GB" dirty="0"/>
              <a:t>Costs map (Fixed &amp; Variable)</a:t>
            </a:r>
          </a:p>
          <a:p>
            <a:r>
              <a:rPr lang="en-GB" dirty="0"/>
              <a:t>Cash-Flow (</a:t>
            </a:r>
            <a:r>
              <a:rPr lang="en-GB" dirty="0" err="1"/>
              <a:t>mapa</a:t>
            </a:r>
            <a:r>
              <a:rPr lang="en-GB" dirty="0"/>
              <a:t> de cash-flow </a:t>
            </a:r>
            <a:r>
              <a:rPr lang="en-GB" dirty="0" err="1"/>
              <a:t>ou</a:t>
            </a:r>
            <a:r>
              <a:rPr lang="en-GB" dirty="0"/>
              <a:t> </a:t>
            </a:r>
            <a:r>
              <a:rPr lang="en-GB" dirty="0" err="1"/>
              <a:t>fluxo</a:t>
            </a:r>
            <a:r>
              <a:rPr lang="en-GB" dirty="0"/>
              <a:t> de </a:t>
            </a:r>
            <a:r>
              <a:rPr lang="en-GB" dirty="0" err="1"/>
              <a:t>caixa</a:t>
            </a:r>
            <a:r>
              <a:rPr lang="en-GB" dirty="0"/>
              <a:t>)</a:t>
            </a:r>
          </a:p>
          <a:p>
            <a:r>
              <a:rPr lang="en-GB" dirty="0"/>
              <a:t>Balance Sheet (</a:t>
            </a:r>
            <a:r>
              <a:rPr lang="en-GB" dirty="0" err="1"/>
              <a:t>balanço</a:t>
            </a:r>
            <a:r>
              <a:rPr lang="en-GB" dirty="0"/>
              <a:t> </a:t>
            </a:r>
            <a:r>
              <a:rPr lang="en-GB" dirty="0" err="1"/>
              <a:t>e</a:t>
            </a:r>
            <a:r>
              <a:rPr lang="en-GB" dirty="0"/>
              <a:t> </a:t>
            </a:r>
            <a:r>
              <a:rPr lang="en-GB" dirty="0" err="1"/>
              <a:t>balancete</a:t>
            </a:r>
            <a:r>
              <a:rPr lang="en-GB" dirty="0"/>
              <a:t>)</a:t>
            </a:r>
          </a:p>
          <a:p>
            <a:r>
              <a:rPr lang="en-GB" dirty="0"/>
              <a:t>Profit and Loss forecast (DRN </a:t>
            </a:r>
            <a:r>
              <a:rPr lang="en-GB" dirty="0" err="1"/>
              <a:t>e</a:t>
            </a:r>
            <a:r>
              <a:rPr lang="en-GB" dirty="0"/>
              <a:t> DRF)</a:t>
            </a:r>
          </a:p>
          <a:p>
            <a:r>
              <a:rPr lang="en-GB" dirty="0"/>
              <a:t>Pro-forma Income statements (income predictions)</a:t>
            </a:r>
          </a:p>
          <a:p>
            <a:r>
              <a:rPr lang="en-US" dirty="0"/>
              <a:t>B</a:t>
            </a:r>
            <a:r>
              <a:rPr lang="en-GB" dirty="0" err="1"/>
              <a:t>reak</a:t>
            </a:r>
            <a:r>
              <a:rPr lang="en-GB" dirty="0"/>
              <a:t>-even chart (when you will turn positive</a:t>
            </a:r>
            <a:r>
              <a:rPr lang="en-US" dirty="0"/>
              <a:t>…)</a:t>
            </a:r>
          </a:p>
          <a:p>
            <a:r>
              <a:rPr lang="en-US" dirty="0"/>
              <a:t>Payback Period</a:t>
            </a:r>
            <a:endParaRPr lang="en-GB" dirty="0"/>
          </a:p>
          <a:p>
            <a:r>
              <a:rPr lang="en-GB" sz="3027" dirty="0"/>
              <a:t>Annex the assumptions (sales levels and growth, inventory requirements, payable periods, cost of goods, inflation rates</a:t>
            </a:r>
            <a:r>
              <a:rPr lang="en-US" sz="3027" dirty="0"/>
              <a:t>…)</a:t>
            </a:r>
            <a:endParaRPr lang="en-GB" sz="3027" dirty="0"/>
          </a:p>
        </p:txBody>
      </p:sp>
    </p:spTree>
    <p:extLst>
      <p:ext uri="{BB962C8B-B14F-4D97-AF65-F5344CB8AC3E}">
        <p14:creationId xmlns:p14="http://schemas.microsoft.com/office/powerpoint/2010/main" val="4829349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457200" y="229759"/>
            <a:ext cx="8229600" cy="735436"/>
          </a:xfrm>
          <a:prstGeom prst="rect">
            <a:avLst/>
          </a:prstGeom>
        </p:spPr>
        <p:txBody>
          <a:bodyPr vert="horz" lIns="45720" rIns="45720" anchor="ctr">
            <a:normAutofit fontScale="92500" lnSpcReduction="10000"/>
          </a:bodyPr>
          <a:lstStyle>
            <a:defPPr>
              <a:defRPr lang="en-US"/>
            </a:defPPr>
            <a:lvl1pPr>
              <a:spcBef>
                <a:spcPct val="0"/>
              </a:spcBef>
              <a:buNone/>
              <a:defRPr kumimoji="0" sz="4600"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prstClr val="black"/>
                </a:solidFill>
                <a:latin typeface="Franklin Gothic Book" charset="0"/>
                <a:ea typeface="Franklin Gothic Book" charset="0"/>
                <a:cs typeface="Franklin Gothic Book" charset="0"/>
              </a:rPr>
              <a:t>FINANCIAL PLAN</a:t>
            </a: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4438447"/>
              </p:ext>
            </p:extLst>
          </p:nvPr>
        </p:nvGraphicFramePr>
        <p:xfrm>
          <a:off x="490136" y="1844824"/>
          <a:ext cx="8003232" cy="40792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2897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783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83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783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7836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EMP C., </a:t>
                      </a:r>
                      <a:r>
                        <a:rPr lang="pt-PT" dirty="0" err="1"/>
                        <a:t>Lda</a:t>
                      </a:r>
                      <a:endParaRPr lang="pt-PT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2017</a:t>
                      </a:r>
                      <a:endParaRPr lang="pt-PT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2018</a:t>
                      </a:r>
                      <a:endParaRPr lang="pt-PT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2019</a:t>
                      </a:r>
                      <a:endParaRPr lang="pt-PT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2020</a:t>
                      </a:r>
                      <a:endParaRPr lang="pt-PT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PT" sz="1600" b="1" dirty="0" err="1"/>
                        <a:t>Revenues</a:t>
                      </a:r>
                      <a:endParaRPr lang="pt-PT" sz="1600" b="1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pt-PT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pt-PT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pt-PT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pt-PT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1"/>
                      <a:r>
                        <a:rPr lang="pt-PT" sz="1600" dirty="0"/>
                        <a:t>Net </a:t>
                      </a:r>
                      <a:r>
                        <a:rPr lang="pt-PT" sz="1600" dirty="0" err="1"/>
                        <a:t>revenue</a:t>
                      </a:r>
                      <a:endParaRPr lang="pt-PT" sz="16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0</a:t>
                      </a:r>
                      <a:endParaRPr lang="pt-PT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1 000</a:t>
                      </a:r>
                      <a:endParaRPr lang="pt-PT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5 000</a:t>
                      </a:r>
                      <a:endParaRPr lang="pt-PT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15 000</a:t>
                      </a:r>
                      <a:endParaRPr lang="pt-PT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PT" sz="1600" b="1" dirty="0" err="1"/>
                        <a:t>Operating</a:t>
                      </a:r>
                      <a:r>
                        <a:rPr lang="pt-PT" sz="1600" b="1" dirty="0"/>
                        <a:t> </a:t>
                      </a:r>
                      <a:r>
                        <a:rPr lang="pt-PT" sz="1600" b="1" dirty="0" err="1"/>
                        <a:t>cost</a:t>
                      </a:r>
                      <a:endParaRPr lang="pt-PT" sz="1600" b="1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pt-PT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pt-PT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pt-PT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pt-PT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1"/>
                      <a:r>
                        <a:rPr lang="pt-PT" sz="1600" dirty="0"/>
                        <a:t>R&amp;D</a:t>
                      </a:r>
                      <a:endParaRPr lang="pt-PT" sz="16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2 000</a:t>
                      </a:r>
                      <a:endParaRPr lang="pt-PT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2 500</a:t>
                      </a:r>
                      <a:endParaRPr lang="pt-PT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3 000</a:t>
                      </a:r>
                      <a:endParaRPr lang="pt-PT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4 000</a:t>
                      </a:r>
                      <a:endParaRPr lang="pt-PT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1"/>
                      <a:r>
                        <a:rPr lang="pt-PT" sz="1600" dirty="0"/>
                        <a:t>Sales &amp; Marketing</a:t>
                      </a:r>
                      <a:endParaRPr lang="pt-PT" sz="16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1 000</a:t>
                      </a:r>
                      <a:endParaRPr lang="pt-PT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2 000</a:t>
                      </a:r>
                      <a:endParaRPr lang="pt-PT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4 000</a:t>
                      </a:r>
                      <a:endParaRPr lang="pt-PT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7 000</a:t>
                      </a:r>
                      <a:endParaRPr lang="pt-PT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1"/>
                      <a:r>
                        <a:rPr lang="pt-PT" sz="1600" dirty="0"/>
                        <a:t>HR</a:t>
                      </a:r>
                      <a:endParaRPr lang="pt-PT" sz="16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1 000</a:t>
                      </a:r>
                      <a:endParaRPr lang="pt-PT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1 500</a:t>
                      </a:r>
                      <a:endParaRPr lang="pt-PT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2 000</a:t>
                      </a:r>
                      <a:endParaRPr lang="pt-PT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3 000</a:t>
                      </a:r>
                      <a:endParaRPr lang="pt-PT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PT" sz="1600" b="1" dirty="0"/>
                        <a:t>Total </a:t>
                      </a:r>
                      <a:r>
                        <a:rPr lang="pt-PT" sz="1600" b="1" dirty="0" err="1"/>
                        <a:t>Cost</a:t>
                      </a:r>
                      <a:endParaRPr lang="pt-PT" sz="1600" b="1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b="1" dirty="0"/>
                        <a:t>4 000</a:t>
                      </a:r>
                      <a:endParaRPr lang="pt-PT" b="1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b="1" dirty="0"/>
                        <a:t>6 000</a:t>
                      </a:r>
                      <a:endParaRPr lang="pt-PT" b="1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b="1" dirty="0"/>
                        <a:t>9 000</a:t>
                      </a:r>
                      <a:endParaRPr lang="pt-PT" b="1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b="1" dirty="0"/>
                        <a:t>14 000</a:t>
                      </a:r>
                      <a:endParaRPr lang="pt-PT" b="1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PT" sz="1600" dirty="0"/>
                        <a:t>Net</a:t>
                      </a:r>
                      <a:r>
                        <a:rPr lang="pt-PT" sz="1600" baseline="0" dirty="0"/>
                        <a:t> </a:t>
                      </a:r>
                      <a:r>
                        <a:rPr lang="pt-PT" sz="1600" baseline="0" dirty="0" err="1"/>
                        <a:t>Income</a:t>
                      </a:r>
                      <a:endParaRPr lang="pt-PT" sz="1600" b="1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(4</a:t>
                      </a:r>
                      <a:r>
                        <a:rPr lang="pt-PT" baseline="0" dirty="0"/>
                        <a:t> </a:t>
                      </a:r>
                      <a:r>
                        <a:rPr lang="pt-PT" dirty="0"/>
                        <a:t>000)</a:t>
                      </a:r>
                      <a:endParaRPr lang="pt-PT" b="1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(5</a:t>
                      </a:r>
                      <a:r>
                        <a:rPr lang="pt-PT" baseline="0" dirty="0"/>
                        <a:t> </a:t>
                      </a:r>
                      <a:r>
                        <a:rPr lang="pt-PT" dirty="0"/>
                        <a:t>000)</a:t>
                      </a:r>
                      <a:endParaRPr lang="pt-PT" b="1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(4 000)</a:t>
                      </a:r>
                      <a:endParaRPr lang="pt-PT" b="1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1 000</a:t>
                      </a:r>
                      <a:endParaRPr lang="pt-PT" b="1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PT" sz="1600" dirty="0" err="1"/>
                        <a:t>Fund</a:t>
                      </a:r>
                      <a:r>
                        <a:rPr lang="pt-PT" sz="1600" baseline="0" dirty="0"/>
                        <a:t> </a:t>
                      </a:r>
                      <a:r>
                        <a:rPr lang="pt-PT" sz="1600" baseline="0" dirty="0" err="1"/>
                        <a:t>raising</a:t>
                      </a:r>
                      <a:endParaRPr lang="pt-PT" sz="1600" b="1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pt-PT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pt-PT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pt-PT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pt-PT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1"/>
                      <a:r>
                        <a:rPr lang="pt-PT" sz="1600" b="1" dirty="0" err="1"/>
                        <a:t>Investment</a:t>
                      </a:r>
                      <a:r>
                        <a:rPr lang="pt-PT" sz="1600" b="1" baseline="0" dirty="0"/>
                        <a:t> </a:t>
                      </a:r>
                      <a:r>
                        <a:rPr lang="pt-PT" sz="1600" b="1" baseline="0" dirty="0" err="1"/>
                        <a:t>needs</a:t>
                      </a:r>
                      <a:endParaRPr lang="pt-PT" sz="1600" b="1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b="1" dirty="0"/>
                        <a:t>9</a:t>
                      </a:r>
                      <a:r>
                        <a:rPr lang="pt-PT" b="1" baseline="0" dirty="0"/>
                        <a:t> </a:t>
                      </a:r>
                      <a:r>
                        <a:rPr lang="pt-PT" b="1" dirty="0"/>
                        <a:t>000</a:t>
                      </a:r>
                      <a:endParaRPr lang="pt-PT" b="1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pt-PT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pt-PT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pt-PT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3" name="CaixaDeTexto 2"/>
          <p:cNvSpPr txBox="1"/>
          <p:nvPr/>
        </p:nvSpPr>
        <p:spPr>
          <a:xfrm>
            <a:off x="7777444" y="1506380"/>
            <a:ext cx="7067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PT"/>
              <a:t>Euros</a:t>
            </a:r>
          </a:p>
        </p:txBody>
      </p:sp>
    </p:spTree>
    <p:extLst>
      <p:ext uri="{BB962C8B-B14F-4D97-AF65-F5344CB8AC3E}">
        <p14:creationId xmlns:p14="http://schemas.microsoft.com/office/powerpoint/2010/main" val="28710443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Balance Sheet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91264" cy="4997152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A</a:t>
            </a:r>
            <a:r>
              <a:rPr lang="en-GB" dirty="0" err="1"/>
              <a:t>ccounting</a:t>
            </a:r>
            <a:r>
              <a:rPr lang="en-GB" dirty="0"/>
              <a:t> document that expresses the patrimonial situation of a company at a specific point in time </a:t>
            </a:r>
            <a:r>
              <a:rPr lang="en-GB" sz="1400" dirty="0"/>
              <a:t>(see supporting docs)</a:t>
            </a:r>
          </a:p>
          <a:p>
            <a:pPr>
              <a:buNone/>
            </a:pPr>
            <a:endParaRPr lang="en-GB" dirty="0"/>
          </a:p>
          <a:p>
            <a:r>
              <a:rPr lang="en-GB" dirty="0"/>
              <a:t>Assets (</a:t>
            </a:r>
            <a:r>
              <a:rPr lang="en-GB" dirty="0" err="1"/>
              <a:t>Activo</a:t>
            </a:r>
            <a:r>
              <a:rPr lang="en-GB" dirty="0"/>
              <a:t>) (how much I have) and Liabilities (</a:t>
            </a:r>
            <a:r>
              <a:rPr lang="en-GB" dirty="0" err="1"/>
              <a:t>Passivo</a:t>
            </a:r>
            <a:r>
              <a:rPr lang="en-GB" dirty="0"/>
              <a:t>) (how much I owe) </a:t>
            </a:r>
          </a:p>
          <a:p>
            <a:pPr>
              <a:buNone/>
            </a:pPr>
            <a:endParaRPr lang="en-GB" dirty="0"/>
          </a:p>
          <a:p>
            <a:r>
              <a:rPr lang="en-GB" dirty="0"/>
              <a:t>Equity (Capital </a:t>
            </a:r>
            <a:r>
              <a:rPr lang="en-GB" dirty="0" err="1"/>
              <a:t>Próprio</a:t>
            </a:r>
            <a:r>
              <a:rPr lang="en-GB" dirty="0"/>
              <a:t>) (</a:t>
            </a:r>
            <a:r>
              <a:rPr lang="en-GB" dirty="0" err="1"/>
              <a:t>situação</a:t>
            </a:r>
            <a:r>
              <a:rPr lang="en-GB" dirty="0"/>
              <a:t> patrimonial </a:t>
            </a:r>
            <a:r>
              <a:rPr lang="en-GB" dirty="0" err="1"/>
              <a:t>Líquida</a:t>
            </a:r>
            <a:r>
              <a:rPr lang="en-GB" dirty="0"/>
              <a:t>)</a:t>
            </a:r>
          </a:p>
          <a:p>
            <a:endParaRPr lang="en-GB" dirty="0"/>
          </a:p>
          <a:p>
            <a:pPr marL="1307592" lvl="4" indent="0">
              <a:buNone/>
            </a:pPr>
            <a:r>
              <a:rPr lang="en-GB" dirty="0">
                <a:solidFill>
                  <a:srgbClr val="FF0000"/>
                </a:solidFill>
              </a:rPr>
              <a:t>              </a:t>
            </a:r>
            <a:r>
              <a:rPr lang="en-GB" sz="3000" dirty="0">
                <a:solidFill>
                  <a:srgbClr val="FF0000"/>
                </a:solidFill>
              </a:rPr>
              <a:t> E = A </a:t>
            </a:r>
            <a:r>
              <a:rPr lang="en-US" sz="3000" dirty="0">
                <a:solidFill>
                  <a:srgbClr val="FF0000"/>
                </a:solidFill>
              </a:rPr>
              <a:t>–</a:t>
            </a:r>
            <a:r>
              <a:rPr lang="en-GB" sz="3000" dirty="0">
                <a:solidFill>
                  <a:srgbClr val="FF0000"/>
                </a:solidFill>
              </a:rPr>
              <a:t> L    (CP = A </a:t>
            </a:r>
            <a:r>
              <a:rPr lang="en-US" sz="3000" dirty="0">
                <a:solidFill>
                  <a:srgbClr val="FF0000"/>
                </a:solidFill>
              </a:rPr>
              <a:t>–</a:t>
            </a:r>
            <a:r>
              <a:rPr lang="en-GB" sz="3000" dirty="0">
                <a:solidFill>
                  <a:srgbClr val="FF0000"/>
                </a:solidFill>
              </a:rPr>
              <a:t> P)</a:t>
            </a:r>
          </a:p>
        </p:txBody>
      </p:sp>
    </p:spTree>
    <p:extLst>
      <p:ext uri="{BB962C8B-B14F-4D97-AF65-F5344CB8AC3E}">
        <p14:creationId xmlns:p14="http://schemas.microsoft.com/office/powerpoint/2010/main" val="16148381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457200" y="229759"/>
            <a:ext cx="8229600" cy="735436"/>
          </a:xfrm>
          <a:prstGeom prst="rect">
            <a:avLst/>
          </a:prstGeom>
        </p:spPr>
        <p:txBody>
          <a:bodyPr vert="horz" lIns="45720" rIns="45720" anchor="ctr">
            <a:normAutofit fontScale="92500" lnSpcReduction="10000"/>
          </a:bodyPr>
          <a:lstStyle>
            <a:defPPr>
              <a:defRPr lang="en-US"/>
            </a:defPPr>
            <a:lvl1pPr>
              <a:spcBef>
                <a:spcPct val="0"/>
              </a:spcBef>
              <a:buNone/>
              <a:defRPr kumimoji="0" sz="4600"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prstClr val="black"/>
                </a:solidFill>
                <a:latin typeface="Franklin Gothic Book" charset="0"/>
                <a:ea typeface="Franklin Gothic Book" charset="0"/>
                <a:cs typeface="Franklin Gothic Book" charset="0"/>
              </a:rPr>
              <a:t>BALANCE SHEET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4153">
            <a:off x="533662" y="988647"/>
            <a:ext cx="3795513" cy="4112809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971600" y="5635600"/>
            <a:ext cx="7848872" cy="92333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PT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STATIC VIEW</a:t>
            </a:r>
          </a:p>
          <a:p>
            <a:pPr algn="ctr">
              <a:lnSpc>
                <a:spcPct val="150000"/>
              </a:lnSpc>
            </a:pPr>
            <a:r>
              <a:rPr lang="pt-PT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 </a:t>
            </a:r>
            <a:r>
              <a:rPr lang="pt-PT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snapshot</a:t>
            </a:r>
            <a:r>
              <a:rPr lang="pt-PT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pt-PT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of</a:t>
            </a:r>
            <a:r>
              <a:rPr lang="pt-PT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pt-PT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the</a:t>
            </a:r>
            <a:r>
              <a:rPr lang="pt-PT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pt-PT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company’s</a:t>
            </a:r>
            <a:r>
              <a:rPr lang="pt-PT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financial </a:t>
            </a:r>
            <a:r>
              <a:rPr lang="pt-PT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situation</a:t>
            </a:r>
            <a:r>
              <a:rPr lang="pt-PT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pt-PT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at</a:t>
            </a:r>
            <a:r>
              <a:rPr lang="pt-PT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a particular </a:t>
            </a:r>
            <a:r>
              <a:rPr lang="pt-PT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point</a:t>
            </a:r>
            <a:r>
              <a:rPr lang="pt-PT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in time.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40000" flipH="1">
            <a:off x="1038898" y="1813784"/>
            <a:ext cx="2505891" cy="1418961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83253">
            <a:off x="5337285" y="947913"/>
            <a:ext cx="3795513" cy="4112809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 rot="21240000">
            <a:off x="1489008" y="4225853"/>
            <a:ext cx="2172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 err="1">
                <a:latin typeface="Arial" charset="0"/>
                <a:ea typeface="Arial" charset="0"/>
                <a:cs typeface="Arial" charset="0"/>
              </a:rPr>
              <a:t>Emp</a:t>
            </a:r>
            <a:r>
              <a:rPr lang="pt-PT" dirty="0">
                <a:latin typeface="Arial" charset="0"/>
                <a:ea typeface="Arial" charset="0"/>
                <a:cs typeface="Arial" charset="0"/>
              </a:rPr>
              <a:t>. C., </a:t>
            </a:r>
            <a:r>
              <a:rPr lang="pt-PT" dirty="0" err="1">
                <a:latin typeface="Arial" charset="0"/>
                <a:ea typeface="Arial" charset="0"/>
                <a:cs typeface="Arial" charset="0"/>
              </a:rPr>
              <a:t>Lda</a:t>
            </a:r>
            <a:r>
              <a:rPr lang="pt-PT" dirty="0">
                <a:latin typeface="Arial" charset="0"/>
                <a:ea typeface="Arial" charset="0"/>
                <a:cs typeface="Arial" charset="0"/>
              </a:rPr>
              <a:t>, 2017</a:t>
            </a:r>
          </a:p>
        </p:txBody>
      </p:sp>
      <p:sp>
        <p:nvSpPr>
          <p:cNvPr id="9" name="CaixaDeTexto 8"/>
          <p:cNvSpPr txBox="1"/>
          <p:nvPr/>
        </p:nvSpPr>
        <p:spPr>
          <a:xfrm rot="300000">
            <a:off x="5952114" y="4176419"/>
            <a:ext cx="2172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 err="1">
                <a:latin typeface="Arial" charset="0"/>
                <a:ea typeface="Arial" charset="0"/>
                <a:cs typeface="Arial" charset="0"/>
              </a:rPr>
              <a:t>Emp</a:t>
            </a:r>
            <a:r>
              <a:rPr lang="pt-PT" dirty="0">
                <a:latin typeface="Arial" charset="0"/>
                <a:ea typeface="Arial" charset="0"/>
                <a:cs typeface="Arial" charset="0"/>
              </a:rPr>
              <a:t>. C., </a:t>
            </a:r>
            <a:r>
              <a:rPr lang="pt-PT" dirty="0" err="1">
                <a:latin typeface="Arial" charset="0"/>
                <a:ea typeface="Arial" charset="0"/>
                <a:cs typeface="Arial" charset="0"/>
              </a:rPr>
              <a:t>Lda</a:t>
            </a:r>
            <a:r>
              <a:rPr lang="pt-PT" dirty="0">
                <a:latin typeface="Arial" charset="0"/>
                <a:ea typeface="Arial" charset="0"/>
                <a:cs typeface="Arial" charset="0"/>
              </a:rPr>
              <a:t>, 2018</a:t>
            </a: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00000">
            <a:off x="5933986" y="1659886"/>
            <a:ext cx="2520860" cy="1890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2579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457200" y="229759"/>
            <a:ext cx="8229600" cy="735436"/>
          </a:xfrm>
          <a:prstGeom prst="rect">
            <a:avLst/>
          </a:prstGeom>
        </p:spPr>
        <p:txBody>
          <a:bodyPr vert="horz" lIns="45720" rIns="45720" anchor="ctr">
            <a:normAutofit fontScale="92500" lnSpcReduction="10000"/>
          </a:bodyPr>
          <a:lstStyle>
            <a:defPPr>
              <a:defRPr lang="en-US"/>
            </a:defPPr>
            <a:lvl1pPr>
              <a:spcBef>
                <a:spcPct val="0"/>
              </a:spcBef>
              <a:buNone/>
              <a:defRPr kumimoji="0" sz="4600"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prstClr val="black"/>
                </a:solidFill>
                <a:latin typeface="Franklin Gothic Book" charset="0"/>
                <a:ea typeface="Franklin Gothic Book" charset="0"/>
                <a:cs typeface="Franklin Gothic Book" charset="0"/>
              </a:rPr>
              <a:t>BALANCE SHEET</a:t>
            </a: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2386760"/>
              </p:ext>
            </p:extLst>
          </p:nvPr>
        </p:nvGraphicFramePr>
        <p:xfrm>
          <a:off x="587896" y="957256"/>
          <a:ext cx="3480048" cy="279558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559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00932">
                <a:tc>
                  <a:txBody>
                    <a:bodyPr/>
                    <a:lstStyle/>
                    <a:p>
                      <a:r>
                        <a:rPr lang="pt-PT" sz="800" b="1" dirty="0"/>
                        <a:t>ASSETS</a:t>
                      </a:r>
                      <a:endParaRPr lang="pt-PT" sz="800" b="1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800" b="1" dirty="0"/>
                        <a:t>EUROS</a:t>
                      </a:r>
                      <a:endParaRPr lang="pt-PT" sz="800" b="1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932">
                <a:tc>
                  <a:txBody>
                    <a:bodyPr/>
                    <a:lstStyle/>
                    <a:p>
                      <a:pPr lvl="1"/>
                      <a:r>
                        <a:rPr lang="pt-PT" sz="800" b="1" dirty="0" err="1"/>
                        <a:t>Current</a:t>
                      </a:r>
                      <a:r>
                        <a:rPr lang="pt-PT" sz="800" b="1" dirty="0"/>
                        <a:t> </a:t>
                      </a:r>
                      <a:r>
                        <a:rPr lang="pt-PT" sz="800" b="1" dirty="0" err="1"/>
                        <a:t>Assets</a:t>
                      </a:r>
                      <a:endParaRPr lang="pt-PT" sz="800" b="1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pt-PT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932">
                <a:tc>
                  <a:txBody>
                    <a:bodyPr/>
                    <a:lstStyle/>
                    <a:p>
                      <a:pPr lvl="1"/>
                      <a:r>
                        <a:rPr lang="pt-PT" sz="800" dirty="0"/>
                        <a:t>Cash</a:t>
                      </a:r>
                      <a:endParaRPr lang="pt-PT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800" dirty="0">
                          <a:latin typeface="Arial" charset="0"/>
                          <a:ea typeface="Arial" charset="0"/>
                          <a:cs typeface="Arial" charset="0"/>
                        </a:rPr>
                        <a:t>20</a:t>
                      </a:r>
                      <a:r>
                        <a:rPr lang="pt-PT" sz="800" baseline="0" dirty="0">
                          <a:latin typeface="Arial" charset="0"/>
                          <a:ea typeface="Arial" charset="0"/>
                          <a:cs typeface="Arial" charset="0"/>
                        </a:rPr>
                        <a:t> 000</a:t>
                      </a:r>
                      <a:endParaRPr lang="pt-PT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932">
                <a:tc>
                  <a:txBody>
                    <a:bodyPr/>
                    <a:lstStyle/>
                    <a:p>
                      <a:pPr lvl="1"/>
                      <a:r>
                        <a:rPr lang="pt-PT" sz="800" dirty="0" err="1"/>
                        <a:t>Accounts</a:t>
                      </a:r>
                      <a:r>
                        <a:rPr lang="pt-PT" sz="800" dirty="0"/>
                        <a:t> </a:t>
                      </a:r>
                      <a:r>
                        <a:rPr lang="pt-PT" sz="800" dirty="0" err="1"/>
                        <a:t>receivable</a:t>
                      </a:r>
                      <a:endParaRPr lang="pt-PT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800" dirty="0">
                          <a:latin typeface="Arial" charset="0"/>
                          <a:ea typeface="Arial" charset="0"/>
                          <a:cs typeface="Arial" charset="0"/>
                        </a:rPr>
                        <a:t>15 000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0932">
                <a:tc>
                  <a:txBody>
                    <a:bodyPr/>
                    <a:lstStyle/>
                    <a:p>
                      <a:pPr lvl="1"/>
                      <a:r>
                        <a:rPr lang="pt-PT" sz="800" dirty="0" err="1"/>
                        <a:t>Inventory</a:t>
                      </a:r>
                      <a:endParaRPr lang="pt-PT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800" dirty="0">
                          <a:latin typeface="Arial" charset="0"/>
                          <a:ea typeface="Arial" charset="0"/>
                          <a:cs typeface="Arial" charset="0"/>
                        </a:rPr>
                        <a:t>150 000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0932">
                <a:tc>
                  <a:txBody>
                    <a:bodyPr/>
                    <a:lstStyle/>
                    <a:p>
                      <a:pPr lvl="1"/>
                      <a:r>
                        <a:rPr lang="pt-PT" sz="800" b="1" i="1" dirty="0"/>
                        <a:t>Total </a:t>
                      </a:r>
                      <a:r>
                        <a:rPr lang="pt-PT" sz="800" b="1" i="1" dirty="0" err="1"/>
                        <a:t>Current</a:t>
                      </a:r>
                      <a:r>
                        <a:rPr lang="pt-PT" sz="800" b="1" i="1" baseline="0" dirty="0"/>
                        <a:t> </a:t>
                      </a:r>
                      <a:r>
                        <a:rPr lang="pt-PT" sz="800" b="1" i="1" baseline="0" dirty="0" err="1"/>
                        <a:t>Assets</a:t>
                      </a:r>
                      <a:endParaRPr lang="pt-PT" sz="800" b="1" i="1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800" b="1" dirty="0">
                          <a:latin typeface="Arial" charset="0"/>
                          <a:ea typeface="Arial" charset="0"/>
                          <a:cs typeface="Arial" charset="0"/>
                        </a:rPr>
                        <a:t>185 000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pt-PT" sz="1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pt-PT" sz="1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0932">
                <a:tc>
                  <a:txBody>
                    <a:bodyPr/>
                    <a:lstStyle/>
                    <a:p>
                      <a:pPr lvl="1"/>
                      <a:r>
                        <a:rPr lang="pt-PT" sz="800" b="1" dirty="0"/>
                        <a:t>Non-</a:t>
                      </a:r>
                      <a:r>
                        <a:rPr lang="pt-PT" sz="800" b="1" dirty="0" err="1"/>
                        <a:t>current</a:t>
                      </a:r>
                      <a:r>
                        <a:rPr lang="pt-PT" sz="800" b="1" dirty="0"/>
                        <a:t> </a:t>
                      </a:r>
                      <a:r>
                        <a:rPr lang="pt-PT" sz="800" b="1" dirty="0" err="1"/>
                        <a:t>Assets</a:t>
                      </a:r>
                      <a:endParaRPr lang="pt-PT" sz="800" b="1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pt-PT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0932">
                <a:tc>
                  <a:txBody>
                    <a:bodyPr/>
                    <a:lstStyle/>
                    <a:p>
                      <a:pPr lvl="1"/>
                      <a:r>
                        <a:rPr lang="pt-PT" sz="800" dirty="0" err="1"/>
                        <a:t>Plant</a:t>
                      </a:r>
                      <a:r>
                        <a:rPr lang="pt-PT" sz="800" baseline="0" dirty="0"/>
                        <a:t> </a:t>
                      </a:r>
                      <a:r>
                        <a:rPr lang="pt-PT" sz="800" baseline="0" dirty="0" err="1"/>
                        <a:t>and</a:t>
                      </a:r>
                      <a:r>
                        <a:rPr lang="pt-PT" sz="800" baseline="0" dirty="0"/>
                        <a:t> </a:t>
                      </a:r>
                      <a:r>
                        <a:rPr lang="pt-PT" sz="800" baseline="0" dirty="0" err="1"/>
                        <a:t>equipment</a:t>
                      </a:r>
                      <a:endParaRPr lang="pt-PT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800" dirty="0">
                          <a:latin typeface="Arial" charset="0"/>
                          <a:ea typeface="Arial" charset="0"/>
                          <a:cs typeface="Arial" charset="0"/>
                        </a:rPr>
                        <a:t>50 000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0932">
                <a:tc>
                  <a:txBody>
                    <a:bodyPr/>
                    <a:lstStyle/>
                    <a:p>
                      <a:pPr lvl="1"/>
                      <a:r>
                        <a:rPr lang="pt-PT" sz="800" dirty="0"/>
                        <a:t>Business </a:t>
                      </a:r>
                      <a:r>
                        <a:rPr lang="pt-PT" sz="800" dirty="0" err="1"/>
                        <a:t>permises</a:t>
                      </a:r>
                      <a:endParaRPr lang="pt-PT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800" dirty="0">
                          <a:latin typeface="Arial" charset="0"/>
                          <a:ea typeface="Arial" charset="0"/>
                          <a:cs typeface="Arial" charset="0"/>
                        </a:rPr>
                        <a:t>650 000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00932">
                <a:tc>
                  <a:txBody>
                    <a:bodyPr/>
                    <a:lstStyle/>
                    <a:p>
                      <a:pPr lvl="1"/>
                      <a:r>
                        <a:rPr lang="pt-PT" sz="800" dirty="0" err="1"/>
                        <a:t>Vehicles</a:t>
                      </a:r>
                      <a:endParaRPr lang="pt-PT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800" dirty="0">
                          <a:latin typeface="Arial" charset="0"/>
                          <a:ea typeface="Arial" charset="0"/>
                          <a:cs typeface="Arial" charset="0"/>
                        </a:rPr>
                        <a:t>70 000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00932">
                <a:tc>
                  <a:txBody>
                    <a:bodyPr/>
                    <a:lstStyle/>
                    <a:p>
                      <a:pPr marL="45720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800" b="1" i="1" dirty="0"/>
                        <a:t>Total Non-</a:t>
                      </a:r>
                      <a:r>
                        <a:rPr lang="pt-PT" sz="800" b="1" i="1" dirty="0" err="1"/>
                        <a:t>Current</a:t>
                      </a:r>
                      <a:r>
                        <a:rPr lang="pt-PT" sz="800" b="1" i="1" baseline="0" dirty="0"/>
                        <a:t> </a:t>
                      </a:r>
                      <a:r>
                        <a:rPr lang="pt-PT" sz="800" b="1" i="1" baseline="0" dirty="0" err="1"/>
                        <a:t>Assets</a:t>
                      </a:r>
                      <a:endParaRPr lang="pt-PT" sz="800" b="1" i="1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800" b="1" dirty="0">
                          <a:latin typeface="Arial" charset="0"/>
                          <a:ea typeface="Arial" charset="0"/>
                          <a:cs typeface="Arial" charset="0"/>
                        </a:rPr>
                        <a:t>770</a:t>
                      </a:r>
                      <a:r>
                        <a:rPr lang="pt-PT" sz="800" b="1" baseline="0" dirty="0"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lang="pt-PT" sz="800" b="1" dirty="0">
                          <a:latin typeface="Arial" charset="0"/>
                          <a:ea typeface="Arial" charset="0"/>
                          <a:cs typeface="Arial" charset="0"/>
                        </a:rPr>
                        <a:t>000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18424">
                <a:tc>
                  <a:txBody>
                    <a:bodyPr/>
                    <a:lstStyle/>
                    <a:p>
                      <a:endParaRPr lang="pt-PT" sz="1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pt-PT" sz="1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00932">
                <a:tc>
                  <a:txBody>
                    <a:bodyPr/>
                    <a:lstStyle/>
                    <a:p>
                      <a:r>
                        <a:rPr lang="pt-PT" sz="800" b="1" dirty="0"/>
                        <a:t>TOTAL ASSETS</a:t>
                      </a:r>
                      <a:endParaRPr lang="pt-PT" sz="800" b="1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/>
                      <a:r>
                        <a:rPr lang="pt-PT" sz="800" b="1" kern="1200" dirty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955 000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11" name="CaixaDeTexto 10"/>
          <p:cNvSpPr txBox="1"/>
          <p:nvPr/>
        </p:nvSpPr>
        <p:spPr>
          <a:xfrm>
            <a:off x="4713720" y="2038635"/>
            <a:ext cx="4331920" cy="692497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PT" sz="13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ASSETS </a:t>
            </a:r>
          </a:p>
          <a:p>
            <a:pPr algn="ctr">
              <a:lnSpc>
                <a:spcPct val="150000"/>
              </a:lnSpc>
            </a:pPr>
            <a:r>
              <a:rPr lang="pt-PT" sz="13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What</a:t>
            </a:r>
            <a:r>
              <a:rPr lang="pt-PT" sz="13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a </a:t>
            </a:r>
            <a:r>
              <a:rPr lang="pt-PT" sz="13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company</a:t>
            </a:r>
            <a:r>
              <a:rPr lang="pt-PT" sz="13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pt-PT" sz="13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owns</a:t>
            </a:r>
            <a:endParaRPr lang="pt-PT" sz="13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2" name="Chaveta à Direita 11"/>
          <p:cNvSpPr/>
          <p:nvPr/>
        </p:nvSpPr>
        <p:spPr>
          <a:xfrm>
            <a:off x="4067944" y="1052736"/>
            <a:ext cx="504056" cy="2664296"/>
          </a:xfrm>
          <a:prstGeom prst="rightBrac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3835395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457200" y="229759"/>
            <a:ext cx="8229600" cy="735436"/>
          </a:xfrm>
          <a:prstGeom prst="rect">
            <a:avLst/>
          </a:prstGeom>
        </p:spPr>
        <p:txBody>
          <a:bodyPr vert="horz" lIns="45720" rIns="45720" anchor="ctr">
            <a:normAutofit fontScale="92500" lnSpcReduction="10000"/>
          </a:bodyPr>
          <a:lstStyle>
            <a:defPPr>
              <a:defRPr lang="en-US"/>
            </a:defPPr>
            <a:lvl1pPr>
              <a:spcBef>
                <a:spcPct val="0"/>
              </a:spcBef>
              <a:buNone/>
              <a:defRPr kumimoji="0" sz="4600"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prstClr val="black"/>
                </a:solidFill>
                <a:latin typeface="Franklin Gothic Book" charset="0"/>
                <a:ea typeface="Franklin Gothic Book" charset="0"/>
                <a:cs typeface="Franklin Gothic Book" charset="0"/>
              </a:rPr>
              <a:t>BALANCE SHEET</a:t>
            </a: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5166432"/>
              </p:ext>
            </p:extLst>
          </p:nvPr>
        </p:nvGraphicFramePr>
        <p:xfrm>
          <a:off x="587896" y="957256"/>
          <a:ext cx="3480048" cy="513337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559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00932">
                <a:tc>
                  <a:txBody>
                    <a:bodyPr/>
                    <a:lstStyle/>
                    <a:p>
                      <a:r>
                        <a:rPr lang="pt-PT" sz="800" b="1" dirty="0"/>
                        <a:t>ASSETS</a:t>
                      </a:r>
                      <a:endParaRPr lang="pt-PT" sz="800" b="1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800" b="1" dirty="0"/>
                        <a:t>EUROS</a:t>
                      </a:r>
                      <a:endParaRPr lang="pt-PT" sz="800" b="1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932">
                <a:tc>
                  <a:txBody>
                    <a:bodyPr/>
                    <a:lstStyle/>
                    <a:p>
                      <a:pPr lvl="1"/>
                      <a:r>
                        <a:rPr lang="pt-PT" sz="800" b="1" dirty="0" err="1"/>
                        <a:t>Current</a:t>
                      </a:r>
                      <a:r>
                        <a:rPr lang="pt-PT" sz="800" b="1" dirty="0"/>
                        <a:t> </a:t>
                      </a:r>
                      <a:r>
                        <a:rPr lang="pt-PT" sz="800" b="1" dirty="0" err="1"/>
                        <a:t>Assets</a:t>
                      </a:r>
                      <a:endParaRPr lang="pt-PT" sz="800" b="1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pt-PT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932">
                <a:tc>
                  <a:txBody>
                    <a:bodyPr/>
                    <a:lstStyle/>
                    <a:p>
                      <a:pPr lvl="1"/>
                      <a:r>
                        <a:rPr lang="pt-PT" sz="800" dirty="0"/>
                        <a:t>Cash</a:t>
                      </a:r>
                      <a:endParaRPr lang="pt-PT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800" dirty="0">
                          <a:latin typeface="Arial" charset="0"/>
                          <a:ea typeface="Arial" charset="0"/>
                          <a:cs typeface="Arial" charset="0"/>
                        </a:rPr>
                        <a:t>20</a:t>
                      </a:r>
                      <a:r>
                        <a:rPr lang="pt-PT" sz="800" baseline="0" dirty="0">
                          <a:latin typeface="Arial" charset="0"/>
                          <a:ea typeface="Arial" charset="0"/>
                          <a:cs typeface="Arial" charset="0"/>
                        </a:rPr>
                        <a:t> 000</a:t>
                      </a:r>
                      <a:endParaRPr lang="pt-PT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932">
                <a:tc>
                  <a:txBody>
                    <a:bodyPr/>
                    <a:lstStyle/>
                    <a:p>
                      <a:pPr lvl="1"/>
                      <a:r>
                        <a:rPr lang="pt-PT" sz="800" dirty="0" err="1"/>
                        <a:t>Accounts</a:t>
                      </a:r>
                      <a:r>
                        <a:rPr lang="pt-PT" sz="800" dirty="0"/>
                        <a:t> </a:t>
                      </a:r>
                      <a:r>
                        <a:rPr lang="pt-PT" sz="800" dirty="0" err="1"/>
                        <a:t>receivable</a:t>
                      </a:r>
                      <a:endParaRPr lang="pt-PT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800" dirty="0">
                          <a:latin typeface="Arial" charset="0"/>
                          <a:ea typeface="Arial" charset="0"/>
                          <a:cs typeface="Arial" charset="0"/>
                        </a:rPr>
                        <a:t>15 000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0932">
                <a:tc>
                  <a:txBody>
                    <a:bodyPr/>
                    <a:lstStyle/>
                    <a:p>
                      <a:pPr lvl="1"/>
                      <a:r>
                        <a:rPr lang="pt-PT" sz="800" dirty="0" err="1"/>
                        <a:t>Inventory</a:t>
                      </a:r>
                      <a:endParaRPr lang="pt-PT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800" dirty="0">
                          <a:latin typeface="Arial" charset="0"/>
                          <a:ea typeface="Arial" charset="0"/>
                          <a:cs typeface="Arial" charset="0"/>
                        </a:rPr>
                        <a:t>150 000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0932">
                <a:tc>
                  <a:txBody>
                    <a:bodyPr/>
                    <a:lstStyle/>
                    <a:p>
                      <a:pPr lvl="1"/>
                      <a:r>
                        <a:rPr lang="pt-PT" sz="800" b="1" i="1" dirty="0"/>
                        <a:t>Total </a:t>
                      </a:r>
                      <a:r>
                        <a:rPr lang="pt-PT" sz="800" b="1" i="1" dirty="0" err="1"/>
                        <a:t>Current</a:t>
                      </a:r>
                      <a:r>
                        <a:rPr lang="pt-PT" sz="800" b="1" i="1" baseline="0" dirty="0"/>
                        <a:t> </a:t>
                      </a:r>
                      <a:r>
                        <a:rPr lang="pt-PT" sz="800" b="1" i="1" baseline="0" dirty="0" err="1"/>
                        <a:t>Assets</a:t>
                      </a:r>
                      <a:endParaRPr lang="pt-PT" sz="800" b="1" i="1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800" b="1" dirty="0">
                          <a:latin typeface="Arial" charset="0"/>
                          <a:ea typeface="Arial" charset="0"/>
                          <a:cs typeface="Arial" charset="0"/>
                        </a:rPr>
                        <a:t>185 000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pt-PT" sz="1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pt-PT" sz="1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0932">
                <a:tc>
                  <a:txBody>
                    <a:bodyPr/>
                    <a:lstStyle/>
                    <a:p>
                      <a:pPr lvl="1"/>
                      <a:r>
                        <a:rPr lang="pt-PT" sz="800" b="1" dirty="0"/>
                        <a:t>Non-</a:t>
                      </a:r>
                      <a:r>
                        <a:rPr lang="pt-PT" sz="800" b="1" dirty="0" err="1"/>
                        <a:t>current</a:t>
                      </a:r>
                      <a:r>
                        <a:rPr lang="pt-PT" sz="800" b="1" dirty="0"/>
                        <a:t> </a:t>
                      </a:r>
                      <a:r>
                        <a:rPr lang="pt-PT" sz="800" b="1" dirty="0" err="1"/>
                        <a:t>Assets</a:t>
                      </a:r>
                      <a:endParaRPr lang="pt-PT" sz="800" b="1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pt-PT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0932">
                <a:tc>
                  <a:txBody>
                    <a:bodyPr/>
                    <a:lstStyle/>
                    <a:p>
                      <a:pPr lvl="1"/>
                      <a:r>
                        <a:rPr lang="pt-PT" sz="800" dirty="0" err="1"/>
                        <a:t>Plant</a:t>
                      </a:r>
                      <a:r>
                        <a:rPr lang="pt-PT" sz="800" baseline="0" dirty="0"/>
                        <a:t> </a:t>
                      </a:r>
                      <a:r>
                        <a:rPr lang="pt-PT" sz="800" baseline="0" dirty="0" err="1"/>
                        <a:t>and</a:t>
                      </a:r>
                      <a:r>
                        <a:rPr lang="pt-PT" sz="800" baseline="0" dirty="0"/>
                        <a:t> </a:t>
                      </a:r>
                      <a:r>
                        <a:rPr lang="pt-PT" sz="800" baseline="0" dirty="0" err="1"/>
                        <a:t>equipment</a:t>
                      </a:r>
                      <a:endParaRPr lang="pt-PT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800" dirty="0">
                          <a:latin typeface="Arial" charset="0"/>
                          <a:ea typeface="Arial" charset="0"/>
                          <a:cs typeface="Arial" charset="0"/>
                        </a:rPr>
                        <a:t>50 000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0932">
                <a:tc>
                  <a:txBody>
                    <a:bodyPr/>
                    <a:lstStyle/>
                    <a:p>
                      <a:pPr lvl="1"/>
                      <a:r>
                        <a:rPr lang="pt-PT" sz="800" dirty="0"/>
                        <a:t>Business </a:t>
                      </a:r>
                      <a:r>
                        <a:rPr lang="pt-PT" sz="800" dirty="0" err="1"/>
                        <a:t>permises</a:t>
                      </a:r>
                      <a:endParaRPr lang="pt-PT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800" dirty="0">
                          <a:latin typeface="Arial" charset="0"/>
                          <a:ea typeface="Arial" charset="0"/>
                          <a:cs typeface="Arial" charset="0"/>
                        </a:rPr>
                        <a:t>650 000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00932">
                <a:tc>
                  <a:txBody>
                    <a:bodyPr/>
                    <a:lstStyle/>
                    <a:p>
                      <a:pPr lvl="1"/>
                      <a:r>
                        <a:rPr lang="pt-PT" sz="800" dirty="0" err="1"/>
                        <a:t>Vehicles</a:t>
                      </a:r>
                      <a:endParaRPr lang="pt-PT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800" dirty="0">
                          <a:latin typeface="Arial" charset="0"/>
                          <a:ea typeface="Arial" charset="0"/>
                          <a:cs typeface="Arial" charset="0"/>
                        </a:rPr>
                        <a:t>70 000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00932">
                <a:tc>
                  <a:txBody>
                    <a:bodyPr/>
                    <a:lstStyle/>
                    <a:p>
                      <a:pPr marL="45720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800" b="1" i="1" dirty="0"/>
                        <a:t>Total Non-</a:t>
                      </a:r>
                      <a:r>
                        <a:rPr lang="pt-PT" sz="800" b="1" i="1" dirty="0" err="1"/>
                        <a:t>Current</a:t>
                      </a:r>
                      <a:r>
                        <a:rPr lang="pt-PT" sz="800" b="1" i="1" baseline="0" dirty="0"/>
                        <a:t> </a:t>
                      </a:r>
                      <a:r>
                        <a:rPr lang="pt-PT" sz="800" b="1" i="1" baseline="0" dirty="0" err="1"/>
                        <a:t>Assets</a:t>
                      </a:r>
                      <a:endParaRPr lang="pt-PT" sz="800" b="1" i="1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800" b="1" dirty="0">
                          <a:latin typeface="Arial" charset="0"/>
                          <a:ea typeface="Arial" charset="0"/>
                          <a:cs typeface="Arial" charset="0"/>
                        </a:rPr>
                        <a:t>770</a:t>
                      </a:r>
                      <a:r>
                        <a:rPr lang="pt-PT" sz="800" b="1" baseline="0" dirty="0"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lang="pt-PT" sz="800" b="1" dirty="0">
                          <a:latin typeface="Arial" charset="0"/>
                          <a:ea typeface="Arial" charset="0"/>
                          <a:cs typeface="Arial" charset="0"/>
                        </a:rPr>
                        <a:t>000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18424">
                <a:tc>
                  <a:txBody>
                    <a:bodyPr/>
                    <a:lstStyle/>
                    <a:p>
                      <a:endParaRPr lang="pt-PT" sz="1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pt-PT" sz="1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00932">
                <a:tc>
                  <a:txBody>
                    <a:bodyPr/>
                    <a:lstStyle/>
                    <a:p>
                      <a:r>
                        <a:rPr lang="pt-PT" sz="800" b="1" dirty="0"/>
                        <a:t>TOTAL ASSETS</a:t>
                      </a:r>
                      <a:endParaRPr lang="pt-PT" sz="800" b="1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/>
                      <a:r>
                        <a:rPr lang="pt-PT" sz="800" b="1" kern="1200" dirty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955 000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pt-PT" sz="1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pt-PT" sz="1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00932">
                <a:tc>
                  <a:txBody>
                    <a:bodyPr/>
                    <a:lstStyle/>
                    <a:p>
                      <a:r>
                        <a:rPr lang="pt-PT" sz="800" b="1" dirty="0"/>
                        <a:t>LIABILITIES</a:t>
                      </a:r>
                      <a:endParaRPr lang="pt-PT" sz="800" b="1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pt-PT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00932">
                <a:tc>
                  <a:txBody>
                    <a:bodyPr/>
                    <a:lstStyle/>
                    <a:p>
                      <a:pPr lvl="1"/>
                      <a:r>
                        <a:rPr lang="pt-PT" sz="800" b="1" dirty="0" err="1"/>
                        <a:t>Current</a:t>
                      </a:r>
                      <a:r>
                        <a:rPr lang="pt-PT" sz="800" b="1" baseline="0" dirty="0"/>
                        <a:t> </a:t>
                      </a:r>
                      <a:r>
                        <a:rPr lang="pt-PT" sz="800" b="1" baseline="0" dirty="0" err="1"/>
                        <a:t>Liabilities</a:t>
                      </a:r>
                      <a:endParaRPr lang="pt-PT" sz="800" b="1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pt-PT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00932">
                <a:tc>
                  <a:txBody>
                    <a:bodyPr/>
                    <a:lstStyle/>
                    <a:p>
                      <a:pPr lvl="1"/>
                      <a:r>
                        <a:rPr lang="pt-PT" sz="800" dirty="0" err="1"/>
                        <a:t>Accounts</a:t>
                      </a:r>
                      <a:r>
                        <a:rPr lang="pt-PT" sz="800" baseline="0" dirty="0"/>
                        <a:t> </a:t>
                      </a:r>
                      <a:r>
                        <a:rPr lang="pt-PT" sz="800" baseline="0" dirty="0" err="1"/>
                        <a:t>payable</a:t>
                      </a:r>
                      <a:endParaRPr lang="pt-PT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800" dirty="0">
                          <a:latin typeface="Arial" charset="0"/>
                          <a:ea typeface="Arial" charset="0"/>
                          <a:cs typeface="Arial" charset="0"/>
                        </a:rPr>
                        <a:t>25 000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00932">
                <a:tc>
                  <a:txBody>
                    <a:bodyPr/>
                    <a:lstStyle/>
                    <a:p>
                      <a:pPr lvl="1"/>
                      <a:r>
                        <a:rPr lang="pt-PT" sz="800" dirty="0" err="1"/>
                        <a:t>Credit</a:t>
                      </a:r>
                      <a:r>
                        <a:rPr lang="pt-PT" sz="800" dirty="0"/>
                        <a:t> </a:t>
                      </a:r>
                      <a:r>
                        <a:rPr lang="pt-PT" sz="800" dirty="0" err="1"/>
                        <a:t>card</a:t>
                      </a:r>
                      <a:r>
                        <a:rPr lang="pt-PT" sz="800" baseline="0" dirty="0"/>
                        <a:t> </a:t>
                      </a:r>
                      <a:r>
                        <a:rPr lang="pt-PT" sz="800" baseline="0" dirty="0" err="1"/>
                        <a:t>debt</a:t>
                      </a:r>
                      <a:endParaRPr lang="pt-PT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800" dirty="0">
                          <a:latin typeface="Arial" charset="0"/>
                          <a:ea typeface="Arial" charset="0"/>
                          <a:cs typeface="Arial" charset="0"/>
                        </a:rPr>
                        <a:t>45 000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00932">
                <a:tc>
                  <a:txBody>
                    <a:bodyPr/>
                    <a:lstStyle/>
                    <a:p>
                      <a:pPr marL="45720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800" b="1" i="1" dirty="0"/>
                        <a:t>Total </a:t>
                      </a:r>
                      <a:r>
                        <a:rPr lang="pt-PT" sz="800" b="1" i="1" dirty="0" err="1"/>
                        <a:t>Current</a:t>
                      </a:r>
                      <a:r>
                        <a:rPr lang="pt-PT" sz="800" b="1" i="1" baseline="0" dirty="0"/>
                        <a:t> </a:t>
                      </a:r>
                      <a:r>
                        <a:rPr lang="pt-PT" sz="800" b="1" i="1" baseline="0" dirty="0" err="1"/>
                        <a:t>Liabilities</a:t>
                      </a:r>
                      <a:endParaRPr lang="pt-PT" sz="800" b="1" i="1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800" b="1" dirty="0">
                          <a:latin typeface="Arial" charset="0"/>
                          <a:ea typeface="Arial" charset="0"/>
                          <a:cs typeface="Arial" charset="0"/>
                        </a:rPr>
                        <a:t>70 000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48704">
                <a:tc>
                  <a:txBody>
                    <a:bodyPr/>
                    <a:lstStyle/>
                    <a:p>
                      <a:pPr lvl="1"/>
                      <a:endParaRPr lang="pt-PT" sz="1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pt-PT" sz="1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00932">
                <a:tc>
                  <a:txBody>
                    <a:bodyPr/>
                    <a:lstStyle/>
                    <a:p>
                      <a:pPr lvl="1"/>
                      <a:r>
                        <a:rPr lang="pt-PT" sz="800" b="1" dirty="0"/>
                        <a:t>Non-</a:t>
                      </a:r>
                      <a:r>
                        <a:rPr lang="pt-PT" sz="800" b="1" dirty="0" err="1"/>
                        <a:t>Current</a:t>
                      </a:r>
                      <a:r>
                        <a:rPr lang="pt-PT" sz="800" b="1" baseline="0" dirty="0"/>
                        <a:t> </a:t>
                      </a:r>
                      <a:r>
                        <a:rPr lang="pt-PT" sz="800" b="1" baseline="0" dirty="0" err="1"/>
                        <a:t>Liabilities</a:t>
                      </a:r>
                      <a:endParaRPr lang="pt-PT" sz="800" b="1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pt-PT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200932">
                <a:tc>
                  <a:txBody>
                    <a:bodyPr/>
                    <a:lstStyle/>
                    <a:p>
                      <a:pPr lvl="1"/>
                      <a:r>
                        <a:rPr lang="pt-PT" sz="800" dirty="0"/>
                        <a:t>Long </a:t>
                      </a:r>
                      <a:r>
                        <a:rPr lang="pt-PT" sz="800" dirty="0" err="1"/>
                        <a:t>term</a:t>
                      </a:r>
                      <a:r>
                        <a:rPr lang="pt-PT" sz="800" dirty="0"/>
                        <a:t> </a:t>
                      </a:r>
                      <a:r>
                        <a:rPr lang="pt-PT" sz="800" dirty="0" err="1"/>
                        <a:t>loan</a:t>
                      </a:r>
                      <a:endParaRPr lang="pt-PT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800" b="0" dirty="0">
                          <a:latin typeface="Arial" charset="0"/>
                          <a:ea typeface="Arial" charset="0"/>
                          <a:cs typeface="Arial" charset="0"/>
                        </a:rPr>
                        <a:t>500 000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200932">
                <a:tc>
                  <a:txBody>
                    <a:bodyPr/>
                    <a:lstStyle/>
                    <a:p>
                      <a:pPr marL="45720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800" b="1" i="1" dirty="0"/>
                        <a:t>Total Non-</a:t>
                      </a:r>
                      <a:r>
                        <a:rPr lang="pt-PT" sz="800" b="1" i="1" dirty="0" err="1"/>
                        <a:t>Current</a:t>
                      </a:r>
                      <a:r>
                        <a:rPr lang="pt-PT" sz="800" b="1" i="1" baseline="0" dirty="0"/>
                        <a:t> </a:t>
                      </a:r>
                      <a:r>
                        <a:rPr lang="pt-PT" sz="800" b="1" i="1" baseline="0" dirty="0" err="1"/>
                        <a:t>Liabilities</a:t>
                      </a:r>
                      <a:endParaRPr lang="pt-PT" sz="800" b="1" i="1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800" b="1" dirty="0">
                          <a:latin typeface="Arial" charset="0"/>
                          <a:ea typeface="Arial" charset="0"/>
                          <a:cs typeface="Arial" charset="0"/>
                        </a:rPr>
                        <a:t>500 000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52008">
                <a:tc>
                  <a:txBody>
                    <a:bodyPr/>
                    <a:lstStyle/>
                    <a:p>
                      <a:pPr marL="45720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PT" sz="100" b="1" i="1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pt-PT" sz="1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200932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800" b="1" dirty="0"/>
                        <a:t>TOTAL LIABILITIES</a:t>
                      </a:r>
                      <a:endParaRPr lang="pt-PT" sz="800" b="1" i="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800" b="1" dirty="0">
                          <a:latin typeface="Arial" charset="0"/>
                          <a:ea typeface="Arial" charset="0"/>
                          <a:cs typeface="Arial" charset="0"/>
                        </a:rPr>
                        <a:t>570 000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</a:tbl>
          </a:graphicData>
        </a:graphic>
      </p:graphicFrame>
      <p:sp>
        <p:nvSpPr>
          <p:cNvPr id="11" name="CaixaDeTexto 10"/>
          <p:cNvSpPr txBox="1"/>
          <p:nvPr/>
        </p:nvSpPr>
        <p:spPr>
          <a:xfrm>
            <a:off x="4713720" y="2038635"/>
            <a:ext cx="4331920" cy="692497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PT" sz="13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ASSETS </a:t>
            </a:r>
          </a:p>
          <a:p>
            <a:pPr algn="ctr">
              <a:lnSpc>
                <a:spcPct val="150000"/>
              </a:lnSpc>
            </a:pPr>
            <a:r>
              <a:rPr lang="pt-PT" sz="13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What</a:t>
            </a:r>
            <a:r>
              <a:rPr lang="pt-PT" sz="13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a </a:t>
            </a:r>
            <a:r>
              <a:rPr lang="pt-PT" sz="13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company</a:t>
            </a:r>
            <a:r>
              <a:rPr lang="pt-PT" sz="13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pt-PT" sz="13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owns</a:t>
            </a:r>
            <a:endParaRPr lang="pt-PT" sz="13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2" name="Chaveta à Direita 11"/>
          <p:cNvSpPr/>
          <p:nvPr/>
        </p:nvSpPr>
        <p:spPr>
          <a:xfrm>
            <a:off x="4067944" y="1052736"/>
            <a:ext cx="504056" cy="2664296"/>
          </a:xfrm>
          <a:prstGeom prst="rightBrac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3" name="CaixaDeTexto 12"/>
          <p:cNvSpPr txBox="1"/>
          <p:nvPr/>
        </p:nvSpPr>
        <p:spPr>
          <a:xfrm>
            <a:off x="4713720" y="4683955"/>
            <a:ext cx="4331920" cy="692497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PT" sz="13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LIABILITIES</a:t>
            </a:r>
          </a:p>
          <a:p>
            <a:pPr algn="ctr">
              <a:lnSpc>
                <a:spcPct val="150000"/>
              </a:lnSpc>
            </a:pPr>
            <a:r>
              <a:rPr lang="pt-PT" sz="13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What</a:t>
            </a:r>
            <a:r>
              <a:rPr lang="pt-PT" sz="13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a </a:t>
            </a:r>
            <a:r>
              <a:rPr lang="pt-PT" sz="13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company</a:t>
            </a:r>
            <a:r>
              <a:rPr lang="pt-PT" sz="13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pt-PT" sz="13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ows</a:t>
            </a:r>
            <a:endParaRPr lang="pt-PT" sz="13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Chaveta à Direita 13"/>
          <p:cNvSpPr/>
          <p:nvPr/>
        </p:nvSpPr>
        <p:spPr>
          <a:xfrm>
            <a:off x="4067944" y="3861049"/>
            <a:ext cx="504056" cy="2232248"/>
          </a:xfrm>
          <a:prstGeom prst="rightBrace">
            <a:avLst>
              <a:gd name="adj1" fmla="val 8333"/>
              <a:gd name="adj2" fmla="val 52458"/>
            </a:avLst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8607082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457200" y="229759"/>
            <a:ext cx="8229600" cy="735436"/>
          </a:xfrm>
          <a:prstGeom prst="rect">
            <a:avLst/>
          </a:prstGeom>
        </p:spPr>
        <p:txBody>
          <a:bodyPr vert="horz" lIns="45720" rIns="45720" anchor="ctr">
            <a:normAutofit fontScale="92500" lnSpcReduction="10000"/>
          </a:bodyPr>
          <a:lstStyle>
            <a:defPPr>
              <a:defRPr lang="en-US"/>
            </a:defPPr>
            <a:lvl1pPr>
              <a:spcBef>
                <a:spcPct val="0"/>
              </a:spcBef>
              <a:buNone/>
              <a:defRPr kumimoji="0" sz="4600"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prstClr val="black"/>
                </a:solidFill>
                <a:latin typeface="Franklin Gothic Book" charset="0"/>
                <a:ea typeface="Franklin Gothic Book" charset="0"/>
                <a:cs typeface="Franklin Gothic Book" charset="0"/>
              </a:rPr>
              <a:t>BALANCE SHEET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4716016" y="3539750"/>
            <a:ext cx="4331920" cy="35535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PT" sz="13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ASSETS = LIABILITIES + SHAREHOLDERS’ EQUITY</a:t>
            </a: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6086984"/>
              </p:ext>
            </p:extLst>
          </p:nvPr>
        </p:nvGraphicFramePr>
        <p:xfrm>
          <a:off x="587896" y="957256"/>
          <a:ext cx="3480048" cy="547817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559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00932">
                <a:tc>
                  <a:txBody>
                    <a:bodyPr/>
                    <a:lstStyle/>
                    <a:p>
                      <a:r>
                        <a:rPr lang="pt-PT" sz="800" b="1" dirty="0"/>
                        <a:t>ASSETS</a:t>
                      </a:r>
                      <a:endParaRPr lang="pt-PT" sz="800" b="1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800" b="1" dirty="0"/>
                        <a:t>EUROS</a:t>
                      </a:r>
                      <a:endParaRPr lang="pt-PT" sz="800" b="1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932">
                <a:tc>
                  <a:txBody>
                    <a:bodyPr/>
                    <a:lstStyle/>
                    <a:p>
                      <a:pPr lvl="1"/>
                      <a:r>
                        <a:rPr lang="pt-PT" sz="800" b="1" dirty="0" err="1"/>
                        <a:t>Current</a:t>
                      </a:r>
                      <a:r>
                        <a:rPr lang="pt-PT" sz="800" b="1" dirty="0"/>
                        <a:t> </a:t>
                      </a:r>
                      <a:r>
                        <a:rPr lang="pt-PT" sz="800" b="1" dirty="0" err="1"/>
                        <a:t>Assets</a:t>
                      </a:r>
                      <a:endParaRPr lang="pt-PT" sz="800" b="1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pt-PT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932">
                <a:tc>
                  <a:txBody>
                    <a:bodyPr/>
                    <a:lstStyle/>
                    <a:p>
                      <a:pPr lvl="1"/>
                      <a:r>
                        <a:rPr lang="pt-PT" sz="800" dirty="0"/>
                        <a:t>Cash</a:t>
                      </a:r>
                      <a:endParaRPr lang="pt-PT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800" dirty="0">
                          <a:latin typeface="Arial" charset="0"/>
                          <a:ea typeface="Arial" charset="0"/>
                          <a:cs typeface="Arial" charset="0"/>
                        </a:rPr>
                        <a:t>20</a:t>
                      </a:r>
                      <a:r>
                        <a:rPr lang="pt-PT" sz="800" baseline="0" dirty="0">
                          <a:latin typeface="Arial" charset="0"/>
                          <a:ea typeface="Arial" charset="0"/>
                          <a:cs typeface="Arial" charset="0"/>
                        </a:rPr>
                        <a:t> 000</a:t>
                      </a:r>
                      <a:endParaRPr lang="pt-PT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932">
                <a:tc>
                  <a:txBody>
                    <a:bodyPr/>
                    <a:lstStyle/>
                    <a:p>
                      <a:pPr lvl="1"/>
                      <a:r>
                        <a:rPr lang="pt-PT" sz="800" dirty="0" err="1"/>
                        <a:t>Accounts</a:t>
                      </a:r>
                      <a:r>
                        <a:rPr lang="pt-PT" sz="800" dirty="0"/>
                        <a:t> </a:t>
                      </a:r>
                      <a:r>
                        <a:rPr lang="pt-PT" sz="800" dirty="0" err="1"/>
                        <a:t>receivable</a:t>
                      </a:r>
                      <a:endParaRPr lang="pt-PT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800" dirty="0">
                          <a:latin typeface="Arial" charset="0"/>
                          <a:ea typeface="Arial" charset="0"/>
                          <a:cs typeface="Arial" charset="0"/>
                        </a:rPr>
                        <a:t>15 000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0932">
                <a:tc>
                  <a:txBody>
                    <a:bodyPr/>
                    <a:lstStyle/>
                    <a:p>
                      <a:pPr lvl="1"/>
                      <a:r>
                        <a:rPr lang="pt-PT" sz="800" dirty="0" err="1"/>
                        <a:t>Inventory</a:t>
                      </a:r>
                      <a:endParaRPr lang="pt-PT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800" dirty="0">
                          <a:latin typeface="Arial" charset="0"/>
                          <a:ea typeface="Arial" charset="0"/>
                          <a:cs typeface="Arial" charset="0"/>
                        </a:rPr>
                        <a:t>150 000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0932">
                <a:tc>
                  <a:txBody>
                    <a:bodyPr/>
                    <a:lstStyle/>
                    <a:p>
                      <a:pPr lvl="1"/>
                      <a:r>
                        <a:rPr lang="pt-PT" sz="800" b="1" i="1" dirty="0"/>
                        <a:t>Total </a:t>
                      </a:r>
                      <a:r>
                        <a:rPr lang="pt-PT" sz="800" b="1" i="1" dirty="0" err="1"/>
                        <a:t>Current</a:t>
                      </a:r>
                      <a:r>
                        <a:rPr lang="pt-PT" sz="800" b="1" i="1" baseline="0" dirty="0"/>
                        <a:t> </a:t>
                      </a:r>
                      <a:r>
                        <a:rPr lang="pt-PT" sz="800" b="1" i="1" baseline="0" dirty="0" err="1"/>
                        <a:t>Assets</a:t>
                      </a:r>
                      <a:endParaRPr lang="pt-PT" sz="800" b="1" i="1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800" b="1" dirty="0">
                          <a:latin typeface="Arial" charset="0"/>
                          <a:ea typeface="Arial" charset="0"/>
                          <a:cs typeface="Arial" charset="0"/>
                        </a:rPr>
                        <a:t>185 000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pt-PT" sz="1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pt-PT" sz="1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0932">
                <a:tc>
                  <a:txBody>
                    <a:bodyPr/>
                    <a:lstStyle/>
                    <a:p>
                      <a:pPr lvl="1"/>
                      <a:r>
                        <a:rPr lang="pt-PT" sz="800" b="1" dirty="0"/>
                        <a:t>Non-</a:t>
                      </a:r>
                      <a:r>
                        <a:rPr lang="pt-PT" sz="800" b="1" dirty="0" err="1"/>
                        <a:t>current</a:t>
                      </a:r>
                      <a:r>
                        <a:rPr lang="pt-PT" sz="800" b="1" dirty="0"/>
                        <a:t> </a:t>
                      </a:r>
                      <a:r>
                        <a:rPr lang="pt-PT" sz="800" b="1" dirty="0" err="1"/>
                        <a:t>Assets</a:t>
                      </a:r>
                      <a:endParaRPr lang="pt-PT" sz="800" b="1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pt-PT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0932">
                <a:tc>
                  <a:txBody>
                    <a:bodyPr/>
                    <a:lstStyle/>
                    <a:p>
                      <a:pPr lvl="1"/>
                      <a:r>
                        <a:rPr lang="pt-PT" sz="800" dirty="0" err="1"/>
                        <a:t>Plant</a:t>
                      </a:r>
                      <a:r>
                        <a:rPr lang="pt-PT" sz="800" baseline="0" dirty="0"/>
                        <a:t> </a:t>
                      </a:r>
                      <a:r>
                        <a:rPr lang="pt-PT" sz="800" baseline="0" dirty="0" err="1"/>
                        <a:t>and</a:t>
                      </a:r>
                      <a:r>
                        <a:rPr lang="pt-PT" sz="800" baseline="0" dirty="0"/>
                        <a:t> </a:t>
                      </a:r>
                      <a:r>
                        <a:rPr lang="pt-PT" sz="800" baseline="0" dirty="0" err="1"/>
                        <a:t>equipment</a:t>
                      </a:r>
                      <a:endParaRPr lang="pt-PT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800" dirty="0">
                          <a:latin typeface="Arial" charset="0"/>
                          <a:ea typeface="Arial" charset="0"/>
                          <a:cs typeface="Arial" charset="0"/>
                        </a:rPr>
                        <a:t>50 000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0932">
                <a:tc>
                  <a:txBody>
                    <a:bodyPr/>
                    <a:lstStyle/>
                    <a:p>
                      <a:pPr lvl="1"/>
                      <a:r>
                        <a:rPr lang="pt-PT" sz="800" dirty="0"/>
                        <a:t>Business </a:t>
                      </a:r>
                      <a:r>
                        <a:rPr lang="pt-PT" sz="800" dirty="0" err="1"/>
                        <a:t>permises</a:t>
                      </a:r>
                      <a:endParaRPr lang="pt-PT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800" dirty="0">
                          <a:latin typeface="Arial" charset="0"/>
                          <a:ea typeface="Arial" charset="0"/>
                          <a:cs typeface="Arial" charset="0"/>
                        </a:rPr>
                        <a:t>650 000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00932">
                <a:tc>
                  <a:txBody>
                    <a:bodyPr/>
                    <a:lstStyle/>
                    <a:p>
                      <a:pPr lvl="1"/>
                      <a:r>
                        <a:rPr lang="pt-PT" sz="800" dirty="0" err="1"/>
                        <a:t>Vehicles</a:t>
                      </a:r>
                      <a:endParaRPr lang="pt-PT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800" dirty="0">
                          <a:latin typeface="Arial" charset="0"/>
                          <a:ea typeface="Arial" charset="0"/>
                          <a:cs typeface="Arial" charset="0"/>
                        </a:rPr>
                        <a:t>70 000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00932">
                <a:tc>
                  <a:txBody>
                    <a:bodyPr/>
                    <a:lstStyle/>
                    <a:p>
                      <a:pPr marL="45720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800" b="1" i="1" dirty="0"/>
                        <a:t>Total Non-</a:t>
                      </a:r>
                      <a:r>
                        <a:rPr lang="pt-PT" sz="800" b="1" i="1" dirty="0" err="1"/>
                        <a:t>Current</a:t>
                      </a:r>
                      <a:r>
                        <a:rPr lang="pt-PT" sz="800" b="1" i="1" baseline="0" dirty="0"/>
                        <a:t> </a:t>
                      </a:r>
                      <a:r>
                        <a:rPr lang="pt-PT" sz="800" b="1" i="1" baseline="0" dirty="0" err="1"/>
                        <a:t>Assets</a:t>
                      </a:r>
                      <a:endParaRPr lang="pt-PT" sz="800" b="1" i="1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800" b="1" dirty="0">
                          <a:latin typeface="Arial" charset="0"/>
                          <a:ea typeface="Arial" charset="0"/>
                          <a:cs typeface="Arial" charset="0"/>
                        </a:rPr>
                        <a:t>770</a:t>
                      </a:r>
                      <a:r>
                        <a:rPr lang="pt-PT" sz="800" b="1" baseline="0" dirty="0"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lang="pt-PT" sz="800" b="1" dirty="0">
                          <a:latin typeface="Arial" charset="0"/>
                          <a:ea typeface="Arial" charset="0"/>
                          <a:cs typeface="Arial" charset="0"/>
                        </a:rPr>
                        <a:t>000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18424">
                <a:tc>
                  <a:txBody>
                    <a:bodyPr/>
                    <a:lstStyle/>
                    <a:p>
                      <a:endParaRPr lang="pt-PT" sz="1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pt-PT" sz="1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00932">
                <a:tc>
                  <a:txBody>
                    <a:bodyPr/>
                    <a:lstStyle/>
                    <a:p>
                      <a:r>
                        <a:rPr lang="pt-PT" sz="800" b="1" dirty="0"/>
                        <a:t>TOTAL ASSETS</a:t>
                      </a:r>
                      <a:endParaRPr lang="pt-PT" sz="800" b="1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/>
                      <a:r>
                        <a:rPr lang="pt-PT" sz="800" b="1" kern="1200" dirty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955 000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pt-PT" sz="1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pt-PT" sz="1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00932">
                <a:tc>
                  <a:txBody>
                    <a:bodyPr/>
                    <a:lstStyle/>
                    <a:p>
                      <a:r>
                        <a:rPr lang="pt-PT" sz="800" b="1" dirty="0"/>
                        <a:t>LIABILITIES</a:t>
                      </a:r>
                      <a:endParaRPr lang="pt-PT" sz="800" b="1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pt-PT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00932">
                <a:tc>
                  <a:txBody>
                    <a:bodyPr/>
                    <a:lstStyle/>
                    <a:p>
                      <a:pPr lvl="1"/>
                      <a:r>
                        <a:rPr lang="pt-PT" sz="800" b="1" dirty="0" err="1"/>
                        <a:t>Current</a:t>
                      </a:r>
                      <a:r>
                        <a:rPr lang="pt-PT" sz="800" b="1" baseline="0" dirty="0"/>
                        <a:t> </a:t>
                      </a:r>
                      <a:r>
                        <a:rPr lang="pt-PT" sz="800" b="1" baseline="0" dirty="0" err="1"/>
                        <a:t>Liabilities</a:t>
                      </a:r>
                      <a:endParaRPr lang="pt-PT" sz="800" b="1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pt-PT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00932">
                <a:tc>
                  <a:txBody>
                    <a:bodyPr/>
                    <a:lstStyle/>
                    <a:p>
                      <a:pPr lvl="1"/>
                      <a:r>
                        <a:rPr lang="pt-PT" sz="800" dirty="0" err="1"/>
                        <a:t>Accounts</a:t>
                      </a:r>
                      <a:r>
                        <a:rPr lang="pt-PT" sz="800" baseline="0" dirty="0"/>
                        <a:t> </a:t>
                      </a:r>
                      <a:r>
                        <a:rPr lang="pt-PT" sz="800" baseline="0" dirty="0" err="1"/>
                        <a:t>payable</a:t>
                      </a:r>
                      <a:endParaRPr lang="pt-PT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800" dirty="0">
                          <a:latin typeface="Arial" charset="0"/>
                          <a:ea typeface="Arial" charset="0"/>
                          <a:cs typeface="Arial" charset="0"/>
                        </a:rPr>
                        <a:t>25 000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00932">
                <a:tc>
                  <a:txBody>
                    <a:bodyPr/>
                    <a:lstStyle/>
                    <a:p>
                      <a:pPr lvl="1"/>
                      <a:r>
                        <a:rPr lang="pt-PT" sz="800" dirty="0" err="1"/>
                        <a:t>Credit</a:t>
                      </a:r>
                      <a:r>
                        <a:rPr lang="pt-PT" sz="800" dirty="0"/>
                        <a:t> </a:t>
                      </a:r>
                      <a:r>
                        <a:rPr lang="pt-PT" sz="800" dirty="0" err="1"/>
                        <a:t>card</a:t>
                      </a:r>
                      <a:r>
                        <a:rPr lang="pt-PT" sz="800" baseline="0" dirty="0"/>
                        <a:t> </a:t>
                      </a:r>
                      <a:r>
                        <a:rPr lang="pt-PT" sz="800" baseline="0" dirty="0" err="1"/>
                        <a:t>debt</a:t>
                      </a:r>
                      <a:endParaRPr lang="pt-PT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800" dirty="0">
                          <a:latin typeface="Arial" charset="0"/>
                          <a:ea typeface="Arial" charset="0"/>
                          <a:cs typeface="Arial" charset="0"/>
                        </a:rPr>
                        <a:t>45 000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00932">
                <a:tc>
                  <a:txBody>
                    <a:bodyPr/>
                    <a:lstStyle/>
                    <a:p>
                      <a:pPr marL="45720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800" b="1" i="1" dirty="0"/>
                        <a:t>Total </a:t>
                      </a:r>
                      <a:r>
                        <a:rPr lang="pt-PT" sz="800" b="1" i="1" dirty="0" err="1"/>
                        <a:t>Current</a:t>
                      </a:r>
                      <a:r>
                        <a:rPr lang="pt-PT" sz="800" b="1" i="1" baseline="0" dirty="0"/>
                        <a:t> </a:t>
                      </a:r>
                      <a:r>
                        <a:rPr lang="pt-PT" sz="800" b="1" i="1" baseline="0" dirty="0" err="1"/>
                        <a:t>Liabilities</a:t>
                      </a:r>
                      <a:endParaRPr lang="pt-PT" sz="800" b="1" i="1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800" b="1" dirty="0">
                          <a:latin typeface="Arial" charset="0"/>
                          <a:ea typeface="Arial" charset="0"/>
                          <a:cs typeface="Arial" charset="0"/>
                        </a:rPr>
                        <a:t>70 000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48704">
                <a:tc>
                  <a:txBody>
                    <a:bodyPr/>
                    <a:lstStyle/>
                    <a:p>
                      <a:pPr lvl="1"/>
                      <a:endParaRPr lang="pt-PT" sz="1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pt-PT" sz="1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00932">
                <a:tc>
                  <a:txBody>
                    <a:bodyPr/>
                    <a:lstStyle/>
                    <a:p>
                      <a:pPr lvl="1"/>
                      <a:r>
                        <a:rPr lang="pt-PT" sz="800" b="1" dirty="0"/>
                        <a:t>Non-</a:t>
                      </a:r>
                      <a:r>
                        <a:rPr lang="pt-PT" sz="800" b="1" dirty="0" err="1"/>
                        <a:t>Current</a:t>
                      </a:r>
                      <a:r>
                        <a:rPr lang="pt-PT" sz="800" b="1" baseline="0" dirty="0"/>
                        <a:t> </a:t>
                      </a:r>
                      <a:r>
                        <a:rPr lang="pt-PT" sz="800" b="1" baseline="0" dirty="0" err="1"/>
                        <a:t>Liabilities</a:t>
                      </a:r>
                      <a:endParaRPr lang="pt-PT" sz="800" b="1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pt-PT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200932">
                <a:tc>
                  <a:txBody>
                    <a:bodyPr/>
                    <a:lstStyle/>
                    <a:p>
                      <a:pPr lvl="1"/>
                      <a:r>
                        <a:rPr lang="pt-PT" sz="800" dirty="0"/>
                        <a:t>Long </a:t>
                      </a:r>
                      <a:r>
                        <a:rPr lang="pt-PT" sz="800" dirty="0" err="1"/>
                        <a:t>term</a:t>
                      </a:r>
                      <a:r>
                        <a:rPr lang="pt-PT" sz="800" dirty="0"/>
                        <a:t> </a:t>
                      </a:r>
                      <a:r>
                        <a:rPr lang="pt-PT" sz="800" dirty="0" err="1"/>
                        <a:t>loan</a:t>
                      </a:r>
                      <a:endParaRPr lang="pt-PT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800" b="0" dirty="0">
                          <a:latin typeface="Arial" charset="0"/>
                          <a:ea typeface="Arial" charset="0"/>
                          <a:cs typeface="Arial" charset="0"/>
                        </a:rPr>
                        <a:t>500 000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200932">
                <a:tc>
                  <a:txBody>
                    <a:bodyPr/>
                    <a:lstStyle/>
                    <a:p>
                      <a:pPr marL="45720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800" b="1" i="1" dirty="0"/>
                        <a:t>Total Non-</a:t>
                      </a:r>
                      <a:r>
                        <a:rPr lang="pt-PT" sz="800" b="1" i="1" dirty="0" err="1"/>
                        <a:t>Current</a:t>
                      </a:r>
                      <a:r>
                        <a:rPr lang="pt-PT" sz="800" b="1" i="1" baseline="0" dirty="0"/>
                        <a:t> </a:t>
                      </a:r>
                      <a:r>
                        <a:rPr lang="pt-PT" sz="800" b="1" i="1" baseline="0" dirty="0" err="1"/>
                        <a:t>Liabilities</a:t>
                      </a:r>
                      <a:endParaRPr lang="pt-PT" sz="800" b="1" i="1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800" b="1" dirty="0">
                          <a:latin typeface="Arial" charset="0"/>
                          <a:ea typeface="Arial" charset="0"/>
                          <a:cs typeface="Arial" charset="0"/>
                        </a:rPr>
                        <a:t>500 000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52008">
                <a:tc>
                  <a:txBody>
                    <a:bodyPr/>
                    <a:lstStyle/>
                    <a:p>
                      <a:pPr marL="45720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PT" sz="100" b="1" i="1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pt-PT" sz="1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200932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800" b="1" dirty="0"/>
                        <a:t>TOTAL LIABILITIES</a:t>
                      </a:r>
                      <a:endParaRPr lang="pt-PT" sz="800" b="1" i="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800" b="1" dirty="0">
                          <a:latin typeface="Arial" charset="0"/>
                          <a:ea typeface="Arial" charset="0"/>
                          <a:cs typeface="Arial" charset="0"/>
                        </a:rPr>
                        <a:t>570 000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31440">
                <a:tc>
                  <a:txBody>
                    <a:bodyPr/>
                    <a:lstStyle/>
                    <a:p>
                      <a:pPr marL="45720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PT" sz="100" b="1" i="1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pt-PT" sz="1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200932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800" b="1" dirty="0"/>
                        <a:t>SHAREHOLDERS’</a:t>
                      </a:r>
                      <a:r>
                        <a:rPr lang="pt-PT" sz="800" b="1" baseline="0" dirty="0"/>
                        <a:t> EQUITY</a:t>
                      </a:r>
                      <a:endParaRPr lang="pt-PT" sz="800" b="1" i="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800" b="1" dirty="0">
                          <a:latin typeface="Arial" charset="0"/>
                          <a:ea typeface="Arial" charset="0"/>
                          <a:cs typeface="Arial" charset="0"/>
                        </a:rPr>
                        <a:t>385 000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</a:tbl>
          </a:graphicData>
        </a:graphic>
      </p:graphicFrame>
      <p:sp>
        <p:nvSpPr>
          <p:cNvPr id="11" name="CaixaDeTexto 10"/>
          <p:cNvSpPr txBox="1"/>
          <p:nvPr/>
        </p:nvSpPr>
        <p:spPr>
          <a:xfrm>
            <a:off x="4713720" y="2038635"/>
            <a:ext cx="4331920" cy="692497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PT" sz="13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ASSETS </a:t>
            </a:r>
          </a:p>
          <a:p>
            <a:pPr algn="ctr">
              <a:lnSpc>
                <a:spcPct val="150000"/>
              </a:lnSpc>
            </a:pPr>
            <a:r>
              <a:rPr lang="pt-PT" sz="13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What</a:t>
            </a:r>
            <a:r>
              <a:rPr lang="pt-PT" sz="13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a </a:t>
            </a:r>
            <a:r>
              <a:rPr lang="pt-PT" sz="13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company</a:t>
            </a:r>
            <a:r>
              <a:rPr lang="pt-PT" sz="13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pt-PT" sz="13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owns</a:t>
            </a:r>
            <a:endParaRPr lang="pt-PT" sz="13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2" name="Chaveta à Direita 11"/>
          <p:cNvSpPr/>
          <p:nvPr/>
        </p:nvSpPr>
        <p:spPr>
          <a:xfrm>
            <a:off x="4067944" y="1052736"/>
            <a:ext cx="504056" cy="2664296"/>
          </a:xfrm>
          <a:prstGeom prst="rightBrac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3" name="CaixaDeTexto 12"/>
          <p:cNvSpPr txBox="1"/>
          <p:nvPr/>
        </p:nvSpPr>
        <p:spPr>
          <a:xfrm>
            <a:off x="4713720" y="4683955"/>
            <a:ext cx="4331920" cy="692497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PT" sz="13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LIABILITIES</a:t>
            </a:r>
          </a:p>
          <a:p>
            <a:pPr algn="ctr">
              <a:lnSpc>
                <a:spcPct val="150000"/>
              </a:lnSpc>
            </a:pPr>
            <a:r>
              <a:rPr lang="pt-PT" sz="13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What</a:t>
            </a:r>
            <a:r>
              <a:rPr lang="pt-PT" sz="13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a </a:t>
            </a:r>
            <a:r>
              <a:rPr lang="pt-PT" sz="13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company</a:t>
            </a:r>
            <a:r>
              <a:rPr lang="pt-PT" sz="13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pt-PT" sz="13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ows</a:t>
            </a:r>
            <a:endParaRPr lang="pt-PT" sz="13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Chaveta à Direita 13"/>
          <p:cNvSpPr/>
          <p:nvPr/>
        </p:nvSpPr>
        <p:spPr>
          <a:xfrm>
            <a:off x="4067944" y="3861049"/>
            <a:ext cx="504056" cy="2232248"/>
          </a:xfrm>
          <a:prstGeom prst="rightBrace">
            <a:avLst>
              <a:gd name="adj1" fmla="val 8333"/>
              <a:gd name="adj2" fmla="val 52458"/>
            </a:avLst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5" name="CaixaDeTexto 14"/>
          <p:cNvSpPr txBox="1"/>
          <p:nvPr/>
        </p:nvSpPr>
        <p:spPr>
          <a:xfrm>
            <a:off x="4713720" y="5949280"/>
            <a:ext cx="4331920" cy="692497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PT" sz="13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SHAREHOLDER’S EQUITY</a:t>
            </a:r>
          </a:p>
          <a:p>
            <a:pPr algn="ctr">
              <a:lnSpc>
                <a:spcPct val="150000"/>
              </a:lnSpc>
            </a:pPr>
            <a:r>
              <a:rPr lang="pt-PT" sz="13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Sources</a:t>
            </a:r>
            <a:r>
              <a:rPr lang="pt-PT" sz="13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pt-PT" sz="13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of</a:t>
            </a:r>
            <a:r>
              <a:rPr lang="pt-PT" sz="13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pt-PT" sz="13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funds</a:t>
            </a:r>
            <a:endParaRPr lang="pt-PT" sz="13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6" name="Chaveta à Direita 15"/>
          <p:cNvSpPr/>
          <p:nvPr/>
        </p:nvSpPr>
        <p:spPr>
          <a:xfrm>
            <a:off x="4067944" y="6112377"/>
            <a:ext cx="504056" cy="412969"/>
          </a:xfrm>
          <a:prstGeom prst="rightBrace">
            <a:avLst>
              <a:gd name="adj1" fmla="val 8333"/>
              <a:gd name="adj2" fmla="val 52458"/>
            </a:avLst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8" name="Seta para a Direita 17"/>
          <p:cNvSpPr/>
          <p:nvPr/>
        </p:nvSpPr>
        <p:spPr>
          <a:xfrm rot="5400000">
            <a:off x="6603880" y="3689534"/>
            <a:ext cx="551598" cy="943557"/>
          </a:xfrm>
          <a:prstGeom prst="rightArrow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19" name="Seta para a Direita 18"/>
          <p:cNvSpPr/>
          <p:nvPr/>
        </p:nvSpPr>
        <p:spPr>
          <a:xfrm rot="16200000">
            <a:off x="6603880" y="2792172"/>
            <a:ext cx="551598" cy="943557"/>
          </a:xfrm>
          <a:prstGeom prst="rightArrow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4076817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8" grpId="0" animBg="1"/>
      <p:bldP spid="1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Sumário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599"/>
          </a:xfrm>
        </p:spPr>
        <p:txBody>
          <a:bodyPr>
            <a:noAutofit/>
          </a:bodyPr>
          <a:lstStyle/>
          <a:p>
            <a:pPr marL="420624" lvl="1" indent="-384048">
              <a:buSzPct val="80000"/>
              <a:buFont typeface="Wingdings 2"/>
              <a:buChar char=""/>
            </a:pPr>
            <a:r>
              <a:rPr lang="pt-PT" sz="2800" dirty="0"/>
              <a:t>O </a:t>
            </a:r>
            <a:r>
              <a:rPr lang="pt-PT" sz="2800" dirty="0" err="1"/>
              <a:t>Business</a:t>
            </a:r>
            <a:r>
              <a:rPr lang="pt-PT" sz="2800" dirty="0"/>
              <a:t> </a:t>
            </a:r>
            <a:r>
              <a:rPr lang="pt-PT" sz="2800" dirty="0" err="1"/>
              <a:t>Plan</a:t>
            </a:r>
            <a:endParaRPr lang="pt-PT" sz="2800" dirty="0"/>
          </a:p>
          <a:p>
            <a:pPr marL="420624" lvl="1" indent="-384048">
              <a:buSzPct val="80000"/>
              <a:buFont typeface="Wingdings 2"/>
              <a:buChar char=""/>
            </a:pPr>
            <a:r>
              <a:rPr lang="pt-PT" sz="2800" dirty="0" err="1"/>
              <a:t>Projecções</a:t>
            </a:r>
            <a:r>
              <a:rPr lang="pt-PT" sz="2800" dirty="0"/>
              <a:t> financeiras. </a:t>
            </a:r>
          </a:p>
          <a:p>
            <a:pPr marL="420624" lvl="1" indent="-384048">
              <a:buSzPct val="80000"/>
              <a:buFont typeface="Wingdings 2"/>
              <a:buChar char=""/>
            </a:pPr>
            <a:r>
              <a:rPr lang="pt-PT" sz="2800" dirty="0"/>
              <a:t>Risco versus benefícios. </a:t>
            </a:r>
          </a:p>
          <a:p>
            <a:pPr marL="420624" lvl="1" indent="-384048">
              <a:buSzPct val="80000"/>
              <a:buFont typeface="Wingdings 2"/>
              <a:buChar char=""/>
            </a:pPr>
            <a:r>
              <a:rPr lang="pt-PT" sz="2800" dirty="0"/>
              <a:t>Fontes de capital: 3Fs, </a:t>
            </a:r>
            <a:r>
              <a:rPr lang="pt-PT" sz="2800" dirty="0" err="1"/>
              <a:t>business</a:t>
            </a:r>
            <a:r>
              <a:rPr lang="pt-PT" sz="2800" dirty="0"/>
              <a:t> </a:t>
            </a:r>
            <a:r>
              <a:rPr lang="pt-PT" sz="2800" dirty="0" err="1"/>
              <a:t>angels</a:t>
            </a:r>
            <a:r>
              <a:rPr lang="pt-PT" sz="2800" dirty="0"/>
              <a:t>, capital de risco, banca. </a:t>
            </a:r>
          </a:p>
          <a:p>
            <a:r>
              <a:rPr lang="pt-PT" sz="2800" dirty="0"/>
              <a:t>BM </a:t>
            </a:r>
            <a:r>
              <a:rPr lang="pt-PT" sz="2800" dirty="0" err="1"/>
              <a:t>Canvas</a:t>
            </a:r>
            <a:r>
              <a:rPr lang="pt-PT" sz="2800" dirty="0"/>
              <a:t>: </a:t>
            </a:r>
          </a:p>
          <a:p>
            <a:pPr lvl="1"/>
            <a:r>
              <a:rPr lang="pt-PT" sz="2400" dirty="0"/>
              <a:t>Principais fontes de Custos. </a:t>
            </a:r>
          </a:p>
          <a:p>
            <a:pPr lvl="1"/>
            <a:r>
              <a:rPr lang="pt-PT" sz="2400" dirty="0"/>
              <a:t>Fontes de receita.</a:t>
            </a:r>
            <a:endParaRPr lang="pt-PT" sz="2800" dirty="0"/>
          </a:p>
          <a:p>
            <a:pPr marL="420624" lvl="1" indent="-384048">
              <a:buSzPct val="80000"/>
              <a:buFont typeface="Wingdings 2"/>
              <a:buChar char=""/>
            </a:pPr>
            <a:r>
              <a:rPr lang="pt-PT" sz="2800" dirty="0" err="1"/>
              <a:t>Pitching</a:t>
            </a:r>
            <a:r>
              <a:rPr lang="pt-PT" sz="2800" dirty="0"/>
              <a:t>. A arte de “convencer”.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457200" y="229759"/>
            <a:ext cx="8229600" cy="735436"/>
          </a:xfrm>
          <a:prstGeom prst="rect">
            <a:avLst/>
          </a:prstGeom>
        </p:spPr>
        <p:txBody>
          <a:bodyPr vert="horz" lIns="45720" rIns="45720" anchor="ctr">
            <a:normAutofit fontScale="92500" lnSpcReduction="10000"/>
          </a:bodyPr>
          <a:lstStyle>
            <a:defPPr>
              <a:defRPr lang="en-US"/>
            </a:defPPr>
            <a:lvl1pPr>
              <a:spcBef>
                <a:spcPct val="0"/>
              </a:spcBef>
              <a:buNone/>
              <a:defRPr kumimoji="0" sz="4600"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prstClr val="black"/>
                </a:solidFill>
                <a:latin typeface="Franklin Gothic Book" charset="0"/>
                <a:ea typeface="Franklin Gothic Book" charset="0"/>
                <a:cs typeface="Franklin Gothic Book" charset="0"/>
              </a:rPr>
              <a:t>BALANCE SHEET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4716016" y="3539750"/>
            <a:ext cx="4331920" cy="35535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PT" sz="13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ASSETS = LIABILITIES + SHAREHOLDERS’ EQUITY</a:t>
            </a: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1697004"/>
              </p:ext>
            </p:extLst>
          </p:nvPr>
        </p:nvGraphicFramePr>
        <p:xfrm>
          <a:off x="587896" y="957256"/>
          <a:ext cx="3480048" cy="593029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559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00932">
                <a:tc>
                  <a:txBody>
                    <a:bodyPr/>
                    <a:lstStyle/>
                    <a:p>
                      <a:r>
                        <a:rPr lang="pt-PT" sz="800" b="1" dirty="0"/>
                        <a:t>ASSETS</a:t>
                      </a:r>
                      <a:endParaRPr lang="pt-PT" sz="800" b="1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800" b="1" dirty="0"/>
                        <a:t>EUROS</a:t>
                      </a:r>
                      <a:endParaRPr lang="pt-PT" sz="800" b="1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932">
                <a:tc>
                  <a:txBody>
                    <a:bodyPr/>
                    <a:lstStyle/>
                    <a:p>
                      <a:pPr lvl="1"/>
                      <a:r>
                        <a:rPr lang="pt-PT" sz="800" b="1" dirty="0" err="1"/>
                        <a:t>Current</a:t>
                      </a:r>
                      <a:r>
                        <a:rPr lang="pt-PT" sz="800" b="1" dirty="0"/>
                        <a:t> </a:t>
                      </a:r>
                      <a:r>
                        <a:rPr lang="pt-PT" sz="800" b="1" dirty="0" err="1"/>
                        <a:t>Assets</a:t>
                      </a:r>
                      <a:endParaRPr lang="pt-PT" sz="800" b="1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pt-PT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932">
                <a:tc>
                  <a:txBody>
                    <a:bodyPr/>
                    <a:lstStyle/>
                    <a:p>
                      <a:pPr lvl="1"/>
                      <a:r>
                        <a:rPr lang="pt-PT" sz="800" dirty="0"/>
                        <a:t>Cash</a:t>
                      </a:r>
                      <a:endParaRPr lang="pt-PT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800" dirty="0">
                          <a:latin typeface="Arial" charset="0"/>
                          <a:ea typeface="Arial" charset="0"/>
                          <a:cs typeface="Arial" charset="0"/>
                        </a:rPr>
                        <a:t>20</a:t>
                      </a:r>
                      <a:r>
                        <a:rPr lang="pt-PT" sz="800" baseline="0" dirty="0">
                          <a:latin typeface="Arial" charset="0"/>
                          <a:ea typeface="Arial" charset="0"/>
                          <a:cs typeface="Arial" charset="0"/>
                        </a:rPr>
                        <a:t> 000</a:t>
                      </a:r>
                      <a:endParaRPr lang="pt-PT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932">
                <a:tc>
                  <a:txBody>
                    <a:bodyPr/>
                    <a:lstStyle/>
                    <a:p>
                      <a:pPr lvl="1"/>
                      <a:r>
                        <a:rPr lang="pt-PT" sz="800" dirty="0" err="1"/>
                        <a:t>Accounts</a:t>
                      </a:r>
                      <a:r>
                        <a:rPr lang="pt-PT" sz="800" dirty="0"/>
                        <a:t> </a:t>
                      </a:r>
                      <a:r>
                        <a:rPr lang="pt-PT" sz="800" dirty="0" err="1"/>
                        <a:t>receivable</a:t>
                      </a:r>
                      <a:endParaRPr lang="pt-PT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800" dirty="0">
                          <a:latin typeface="Arial" charset="0"/>
                          <a:ea typeface="Arial" charset="0"/>
                          <a:cs typeface="Arial" charset="0"/>
                        </a:rPr>
                        <a:t>15 000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0932">
                <a:tc>
                  <a:txBody>
                    <a:bodyPr/>
                    <a:lstStyle/>
                    <a:p>
                      <a:pPr lvl="1"/>
                      <a:r>
                        <a:rPr lang="pt-PT" sz="800" dirty="0" err="1"/>
                        <a:t>Inventory</a:t>
                      </a:r>
                      <a:endParaRPr lang="pt-PT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800" dirty="0">
                          <a:latin typeface="Arial" charset="0"/>
                          <a:ea typeface="Arial" charset="0"/>
                          <a:cs typeface="Arial" charset="0"/>
                        </a:rPr>
                        <a:t>150 000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0932">
                <a:tc>
                  <a:txBody>
                    <a:bodyPr/>
                    <a:lstStyle/>
                    <a:p>
                      <a:pPr lvl="1"/>
                      <a:r>
                        <a:rPr lang="pt-PT" sz="800" b="1" i="1" dirty="0"/>
                        <a:t>Total </a:t>
                      </a:r>
                      <a:r>
                        <a:rPr lang="pt-PT" sz="800" b="1" i="1" dirty="0" err="1"/>
                        <a:t>Current</a:t>
                      </a:r>
                      <a:r>
                        <a:rPr lang="pt-PT" sz="800" b="1" i="1" baseline="0" dirty="0"/>
                        <a:t> </a:t>
                      </a:r>
                      <a:r>
                        <a:rPr lang="pt-PT" sz="800" b="1" i="1" baseline="0" dirty="0" err="1"/>
                        <a:t>Assets</a:t>
                      </a:r>
                      <a:endParaRPr lang="pt-PT" sz="800" b="1" i="1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800" b="1" dirty="0">
                          <a:latin typeface="Arial" charset="0"/>
                          <a:ea typeface="Arial" charset="0"/>
                          <a:cs typeface="Arial" charset="0"/>
                        </a:rPr>
                        <a:t>185 000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pt-PT" sz="1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pt-PT" sz="1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0932">
                <a:tc>
                  <a:txBody>
                    <a:bodyPr/>
                    <a:lstStyle/>
                    <a:p>
                      <a:pPr lvl="1"/>
                      <a:r>
                        <a:rPr lang="pt-PT" sz="800" b="1" dirty="0"/>
                        <a:t>Non-</a:t>
                      </a:r>
                      <a:r>
                        <a:rPr lang="pt-PT" sz="800" b="1" dirty="0" err="1"/>
                        <a:t>current</a:t>
                      </a:r>
                      <a:r>
                        <a:rPr lang="pt-PT" sz="800" b="1" dirty="0"/>
                        <a:t> </a:t>
                      </a:r>
                      <a:r>
                        <a:rPr lang="pt-PT" sz="800" b="1" dirty="0" err="1"/>
                        <a:t>Assets</a:t>
                      </a:r>
                      <a:endParaRPr lang="pt-PT" sz="800" b="1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pt-PT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0932">
                <a:tc>
                  <a:txBody>
                    <a:bodyPr/>
                    <a:lstStyle/>
                    <a:p>
                      <a:pPr lvl="1"/>
                      <a:r>
                        <a:rPr lang="pt-PT" sz="800" dirty="0" err="1"/>
                        <a:t>Plant</a:t>
                      </a:r>
                      <a:r>
                        <a:rPr lang="pt-PT" sz="800" baseline="0" dirty="0"/>
                        <a:t> </a:t>
                      </a:r>
                      <a:r>
                        <a:rPr lang="pt-PT" sz="800" baseline="0" dirty="0" err="1"/>
                        <a:t>and</a:t>
                      </a:r>
                      <a:r>
                        <a:rPr lang="pt-PT" sz="800" baseline="0" dirty="0"/>
                        <a:t> </a:t>
                      </a:r>
                      <a:r>
                        <a:rPr lang="pt-PT" sz="800" baseline="0" dirty="0" err="1"/>
                        <a:t>equipment</a:t>
                      </a:r>
                      <a:endParaRPr lang="pt-PT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800" dirty="0">
                          <a:latin typeface="Arial" charset="0"/>
                          <a:ea typeface="Arial" charset="0"/>
                          <a:cs typeface="Arial" charset="0"/>
                        </a:rPr>
                        <a:t>50 000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0932">
                <a:tc>
                  <a:txBody>
                    <a:bodyPr/>
                    <a:lstStyle/>
                    <a:p>
                      <a:pPr lvl="1"/>
                      <a:r>
                        <a:rPr lang="pt-PT" sz="800" dirty="0"/>
                        <a:t>Business </a:t>
                      </a:r>
                      <a:r>
                        <a:rPr lang="pt-PT" sz="800" dirty="0" err="1"/>
                        <a:t>permises</a:t>
                      </a:r>
                      <a:endParaRPr lang="pt-PT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800" dirty="0">
                          <a:latin typeface="Arial" charset="0"/>
                          <a:ea typeface="Arial" charset="0"/>
                          <a:cs typeface="Arial" charset="0"/>
                        </a:rPr>
                        <a:t>650 000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00932">
                <a:tc>
                  <a:txBody>
                    <a:bodyPr/>
                    <a:lstStyle/>
                    <a:p>
                      <a:pPr lvl="1"/>
                      <a:r>
                        <a:rPr lang="pt-PT" sz="800" dirty="0" err="1"/>
                        <a:t>Vehicles</a:t>
                      </a:r>
                      <a:endParaRPr lang="pt-PT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800" dirty="0">
                          <a:latin typeface="Arial" charset="0"/>
                          <a:ea typeface="Arial" charset="0"/>
                          <a:cs typeface="Arial" charset="0"/>
                        </a:rPr>
                        <a:t>70 000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00932">
                <a:tc>
                  <a:txBody>
                    <a:bodyPr/>
                    <a:lstStyle/>
                    <a:p>
                      <a:pPr marL="45720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800" b="1" i="1" dirty="0"/>
                        <a:t>Total Non-</a:t>
                      </a:r>
                      <a:r>
                        <a:rPr lang="pt-PT" sz="800" b="1" i="1" dirty="0" err="1"/>
                        <a:t>Current</a:t>
                      </a:r>
                      <a:r>
                        <a:rPr lang="pt-PT" sz="800" b="1" i="1" baseline="0" dirty="0"/>
                        <a:t> </a:t>
                      </a:r>
                      <a:r>
                        <a:rPr lang="pt-PT" sz="800" b="1" i="1" baseline="0" dirty="0" err="1"/>
                        <a:t>Assets</a:t>
                      </a:r>
                      <a:endParaRPr lang="pt-PT" sz="800" b="1" i="1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800" b="1" dirty="0">
                          <a:latin typeface="Arial" charset="0"/>
                          <a:ea typeface="Arial" charset="0"/>
                          <a:cs typeface="Arial" charset="0"/>
                        </a:rPr>
                        <a:t>770</a:t>
                      </a:r>
                      <a:r>
                        <a:rPr lang="pt-PT" sz="800" b="1" baseline="0" dirty="0"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lang="pt-PT" sz="800" b="1" dirty="0">
                          <a:latin typeface="Arial" charset="0"/>
                          <a:ea typeface="Arial" charset="0"/>
                          <a:cs typeface="Arial" charset="0"/>
                        </a:rPr>
                        <a:t>000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18424">
                <a:tc>
                  <a:txBody>
                    <a:bodyPr/>
                    <a:lstStyle/>
                    <a:p>
                      <a:endParaRPr lang="pt-PT" sz="1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pt-PT" sz="1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00932">
                <a:tc>
                  <a:txBody>
                    <a:bodyPr/>
                    <a:lstStyle/>
                    <a:p>
                      <a:r>
                        <a:rPr lang="pt-PT" sz="800" b="1" dirty="0"/>
                        <a:t>TOTAL ASSETS</a:t>
                      </a:r>
                      <a:endParaRPr lang="pt-PT" sz="800" b="1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/>
                      <a:r>
                        <a:rPr lang="pt-PT" sz="800" b="1" kern="1200" dirty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955 000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pt-PT" sz="1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pt-PT" sz="1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00932">
                <a:tc>
                  <a:txBody>
                    <a:bodyPr/>
                    <a:lstStyle/>
                    <a:p>
                      <a:r>
                        <a:rPr lang="pt-PT" sz="800" b="1" dirty="0"/>
                        <a:t>LIABILITIES</a:t>
                      </a:r>
                      <a:endParaRPr lang="pt-PT" sz="800" b="1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pt-PT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00932">
                <a:tc>
                  <a:txBody>
                    <a:bodyPr/>
                    <a:lstStyle/>
                    <a:p>
                      <a:pPr lvl="1"/>
                      <a:r>
                        <a:rPr lang="pt-PT" sz="800" b="1" dirty="0" err="1"/>
                        <a:t>Current</a:t>
                      </a:r>
                      <a:r>
                        <a:rPr lang="pt-PT" sz="800" b="1" baseline="0" dirty="0"/>
                        <a:t> </a:t>
                      </a:r>
                      <a:r>
                        <a:rPr lang="pt-PT" sz="800" b="1" baseline="0" dirty="0" err="1"/>
                        <a:t>Liabilities</a:t>
                      </a:r>
                      <a:endParaRPr lang="pt-PT" sz="800" b="1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pt-PT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00932">
                <a:tc>
                  <a:txBody>
                    <a:bodyPr/>
                    <a:lstStyle/>
                    <a:p>
                      <a:pPr lvl="1"/>
                      <a:r>
                        <a:rPr lang="pt-PT" sz="800" dirty="0" err="1"/>
                        <a:t>Accounts</a:t>
                      </a:r>
                      <a:r>
                        <a:rPr lang="pt-PT" sz="800" baseline="0" dirty="0"/>
                        <a:t> </a:t>
                      </a:r>
                      <a:r>
                        <a:rPr lang="pt-PT" sz="800" baseline="0" dirty="0" err="1"/>
                        <a:t>payable</a:t>
                      </a:r>
                      <a:endParaRPr lang="pt-PT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800" dirty="0">
                          <a:latin typeface="Arial" charset="0"/>
                          <a:ea typeface="Arial" charset="0"/>
                          <a:cs typeface="Arial" charset="0"/>
                        </a:rPr>
                        <a:t>25 000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00932">
                <a:tc>
                  <a:txBody>
                    <a:bodyPr/>
                    <a:lstStyle/>
                    <a:p>
                      <a:pPr lvl="1"/>
                      <a:r>
                        <a:rPr lang="pt-PT" sz="800" dirty="0" err="1"/>
                        <a:t>Credit</a:t>
                      </a:r>
                      <a:r>
                        <a:rPr lang="pt-PT" sz="800" dirty="0"/>
                        <a:t> </a:t>
                      </a:r>
                      <a:r>
                        <a:rPr lang="pt-PT" sz="800" dirty="0" err="1"/>
                        <a:t>card</a:t>
                      </a:r>
                      <a:r>
                        <a:rPr lang="pt-PT" sz="800" baseline="0" dirty="0"/>
                        <a:t> </a:t>
                      </a:r>
                      <a:r>
                        <a:rPr lang="pt-PT" sz="800" baseline="0" dirty="0" err="1"/>
                        <a:t>debt</a:t>
                      </a:r>
                      <a:endParaRPr lang="pt-PT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800" dirty="0">
                          <a:latin typeface="Arial" charset="0"/>
                          <a:ea typeface="Arial" charset="0"/>
                          <a:cs typeface="Arial" charset="0"/>
                        </a:rPr>
                        <a:t>45 000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00932">
                <a:tc>
                  <a:txBody>
                    <a:bodyPr/>
                    <a:lstStyle/>
                    <a:p>
                      <a:pPr marL="45720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800" b="1" i="1" dirty="0"/>
                        <a:t>Total </a:t>
                      </a:r>
                      <a:r>
                        <a:rPr lang="pt-PT" sz="800" b="1" i="1" dirty="0" err="1"/>
                        <a:t>Current</a:t>
                      </a:r>
                      <a:r>
                        <a:rPr lang="pt-PT" sz="800" b="1" i="1" baseline="0" dirty="0"/>
                        <a:t> </a:t>
                      </a:r>
                      <a:r>
                        <a:rPr lang="pt-PT" sz="800" b="1" i="1" baseline="0" dirty="0" err="1"/>
                        <a:t>Liabilities</a:t>
                      </a:r>
                      <a:endParaRPr lang="pt-PT" sz="800" b="1" i="1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800" b="1" dirty="0">
                          <a:latin typeface="Arial" charset="0"/>
                          <a:ea typeface="Arial" charset="0"/>
                          <a:cs typeface="Arial" charset="0"/>
                        </a:rPr>
                        <a:t>70 000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48704">
                <a:tc>
                  <a:txBody>
                    <a:bodyPr/>
                    <a:lstStyle/>
                    <a:p>
                      <a:pPr lvl="1"/>
                      <a:endParaRPr lang="pt-PT" sz="1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pt-PT" sz="1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00932">
                <a:tc>
                  <a:txBody>
                    <a:bodyPr/>
                    <a:lstStyle/>
                    <a:p>
                      <a:pPr lvl="1"/>
                      <a:r>
                        <a:rPr lang="pt-PT" sz="800" b="1" dirty="0"/>
                        <a:t>Non-</a:t>
                      </a:r>
                      <a:r>
                        <a:rPr lang="pt-PT" sz="800" b="1" dirty="0" err="1"/>
                        <a:t>Current</a:t>
                      </a:r>
                      <a:r>
                        <a:rPr lang="pt-PT" sz="800" b="1" baseline="0" dirty="0"/>
                        <a:t> </a:t>
                      </a:r>
                      <a:r>
                        <a:rPr lang="pt-PT" sz="800" b="1" baseline="0" dirty="0" err="1"/>
                        <a:t>Liabilities</a:t>
                      </a:r>
                      <a:endParaRPr lang="pt-PT" sz="800" b="1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pt-PT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200932">
                <a:tc>
                  <a:txBody>
                    <a:bodyPr/>
                    <a:lstStyle/>
                    <a:p>
                      <a:pPr lvl="1"/>
                      <a:r>
                        <a:rPr lang="pt-PT" sz="800" dirty="0"/>
                        <a:t>Long </a:t>
                      </a:r>
                      <a:r>
                        <a:rPr lang="pt-PT" sz="800" dirty="0" err="1"/>
                        <a:t>term</a:t>
                      </a:r>
                      <a:r>
                        <a:rPr lang="pt-PT" sz="800" dirty="0"/>
                        <a:t> </a:t>
                      </a:r>
                      <a:r>
                        <a:rPr lang="pt-PT" sz="800" dirty="0" err="1"/>
                        <a:t>loan</a:t>
                      </a:r>
                      <a:endParaRPr lang="pt-PT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800" b="0" dirty="0">
                          <a:latin typeface="Arial" charset="0"/>
                          <a:ea typeface="Arial" charset="0"/>
                          <a:cs typeface="Arial" charset="0"/>
                        </a:rPr>
                        <a:t>500 000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200932">
                <a:tc>
                  <a:txBody>
                    <a:bodyPr/>
                    <a:lstStyle/>
                    <a:p>
                      <a:pPr marL="45720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800" b="1" i="1" dirty="0"/>
                        <a:t>Total Non-</a:t>
                      </a:r>
                      <a:r>
                        <a:rPr lang="pt-PT" sz="800" b="1" i="1" dirty="0" err="1"/>
                        <a:t>Current</a:t>
                      </a:r>
                      <a:r>
                        <a:rPr lang="pt-PT" sz="800" b="1" i="1" baseline="0" dirty="0"/>
                        <a:t> </a:t>
                      </a:r>
                      <a:r>
                        <a:rPr lang="pt-PT" sz="800" b="1" i="1" baseline="0" dirty="0" err="1"/>
                        <a:t>Liabilities</a:t>
                      </a:r>
                      <a:endParaRPr lang="pt-PT" sz="800" b="1" i="1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800" b="1" dirty="0">
                          <a:latin typeface="Arial" charset="0"/>
                          <a:ea typeface="Arial" charset="0"/>
                          <a:cs typeface="Arial" charset="0"/>
                        </a:rPr>
                        <a:t>500 000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52008">
                <a:tc>
                  <a:txBody>
                    <a:bodyPr/>
                    <a:lstStyle/>
                    <a:p>
                      <a:pPr marL="45720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PT" sz="100" b="1" i="1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pt-PT" sz="1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200932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800" b="1" dirty="0"/>
                        <a:t>TOTAL LIABILITIES</a:t>
                      </a:r>
                      <a:endParaRPr lang="pt-PT" sz="800" b="1" i="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800" b="1" dirty="0">
                          <a:latin typeface="Arial" charset="0"/>
                          <a:ea typeface="Arial" charset="0"/>
                          <a:cs typeface="Arial" charset="0"/>
                        </a:rPr>
                        <a:t>570 000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31440">
                <a:tc>
                  <a:txBody>
                    <a:bodyPr/>
                    <a:lstStyle/>
                    <a:p>
                      <a:pPr marL="45720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PT" sz="100" b="1" i="1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pt-PT" sz="1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200932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800" b="1" dirty="0"/>
                        <a:t>SHAREHOLDERS’</a:t>
                      </a:r>
                      <a:r>
                        <a:rPr lang="pt-PT" sz="800" b="1" baseline="0" dirty="0"/>
                        <a:t> EQUITY</a:t>
                      </a:r>
                      <a:endParaRPr lang="pt-PT" sz="800" b="1" i="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800" b="1" dirty="0">
                          <a:latin typeface="Arial" charset="0"/>
                          <a:ea typeface="Arial" charset="0"/>
                          <a:cs typeface="Arial" charset="0"/>
                        </a:rPr>
                        <a:t>385 000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PT" sz="100" b="1" i="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pt-PT" sz="1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200932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800" b="1" dirty="0"/>
                        <a:t>TOTAL LIABILITIES + SHAREHOLDERS’ EQUITY</a:t>
                      </a:r>
                      <a:endParaRPr lang="pt-PT" sz="800" b="1" i="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800" b="1" dirty="0">
                          <a:latin typeface="Arial" charset="0"/>
                          <a:ea typeface="Arial" charset="0"/>
                          <a:cs typeface="Arial" charset="0"/>
                        </a:rPr>
                        <a:t>955 000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9"/>
                  </a:ext>
                </a:extLst>
              </a:tr>
            </a:tbl>
          </a:graphicData>
        </a:graphic>
      </p:graphicFrame>
      <p:sp>
        <p:nvSpPr>
          <p:cNvPr id="11" name="CaixaDeTexto 10"/>
          <p:cNvSpPr txBox="1"/>
          <p:nvPr/>
        </p:nvSpPr>
        <p:spPr>
          <a:xfrm>
            <a:off x="4713720" y="2038635"/>
            <a:ext cx="4331920" cy="692497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PT" sz="13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ASSETS </a:t>
            </a:r>
          </a:p>
          <a:p>
            <a:pPr algn="ctr">
              <a:lnSpc>
                <a:spcPct val="150000"/>
              </a:lnSpc>
            </a:pPr>
            <a:r>
              <a:rPr lang="pt-PT" sz="13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What</a:t>
            </a:r>
            <a:r>
              <a:rPr lang="pt-PT" sz="13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a </a:t>
            </a:r>
            <a:r>
              <a:rPr lang="pt-PT" sz="13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company</a:t>
            </a:r>
            <a:r>
              <a:rPr lang="pt-PT" sz="13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pt-PT" sz="13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owns</a:t>
            </a:r>
            <a:endParaRPr lang="pt-PT" sz="13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2" name="Chaveta à Direita 11"/>
          <p:cNvSpPr/>
          <p:nvPr/>
        </p:nvSpPr>
        <p:spPr>
          <a:xfrm>
            <a:off x="4067944" y="1052736"/>
            <a:ext cx="504056" cy="2664296"/>
          </a:xfrm>
          <a:prstGeom prst="rightBrac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3" name="CaixaDeTexto 12"/>
          <p:cNvSpPr txBox="1"/>
          <p:nvPr/>
        </p:nvSpPr>
        <p:spPr>
          <a:xfrm>
            <a:off x="4713720" y="4683955"/>
            <a:ext cx="4331920" cy="692497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PT" sz="13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LIABILITIES</a:t>
            </a:r>
          </a:p>
          <a:p>
            <a:pPr algn="ctr">
              <a:lnSpc>
                <a:spcPct val="150000"/>
              </a:lnSpc>
            </a:pPr>
            <a:r>
              <a:rPr lang="pt-PT" sz="13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What</a:t>
            </a:r>
            <a:r>
              <a:rPr lang="pt-PT" sz="13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a </a:t>
            </a:r>
            <a:r>
              <a:rPr lang="pt-PT" sz="13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company</a:t>
            </a:r>
            <a:r>
              <a:rPr lang="pt-PT" sz="13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pt-PT" sz="13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ows</a:t>
            </a:r>
            <a:endParaRPr lang="pt-PT" sz="13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Chaveta à Direita 13"/>
          <p:cNvSpPr/>
          <p:nvPr/>
        </p:nvSpPr>
        <p:spPr>
          <a:xfrm>
            <a:off x="4067944" y="3861049"/>
            <a:ext cx="504056" cy="2232248"/>
          </a:xfrm>
          <a:prstGeom prst="rightBrace">
            <a:avLst>
              <a:gd name="adj1" fmla="val 8333"/>
              <a:gd name="adj2" fmla="val 52458"/>
            </a:avLst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5" name="CaixaDeTexto 14"/>
          <p:cNvSpPr txBox="1"/>
          <p:nvPr/>
        </p:nvSpPr>
        <p:spPr>
          <a:xfrm>
            <a:off x="4713720" y="5949280"/>
            <a:ext cx="4331920" cy="692497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PT" sz="13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SHAREHOLDER’S EQUITY</a:t>
            </a:r>
          </a:p>
          <a:p>
            <a:pPr algn="ctr">
              <a:lnSpc>
                <a:spcPct val="150000"/>
              </a:lnSpc>
            </a:pPr>
            <a:r>
              <a:rPr lang="pt-PT" sz="13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Sources</a:t>
            </a:r>
            <a:r>
              <a:rPr lang="pt-PT" sz="13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pt-PT" sz="13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of</a:t>
            </a:r>
            <a:r>
              <a:rPr lang="pt-PT" sz="13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pt-PT" sz="13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funds</a:t>
            </a:r>
            <a:endParaRPr lang="pt-PT" sz="13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6" name="Chaveta à Direita 15"/>
          <p:cNvSpPr/>
          <p:nvPr/>
        </p:nvSpPr>
        <p:spPr>
          <a:xfrm>
            <a:off x="4067944" y="6112377"/>
            <a:ext cx="504056" cy="412969"/>
          </a:xfrm>
          <a:prstGeom prst="rightBrace">
            <a:avLst>
              <a:gd name="adj1" fmla="val 8333"/>
              <a:gd name="adj2" fmla="val 52458"/>
            </a:avLst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8" name="Seta para a Direita 17"/>
          <p:cNvSpPr/>
          <p:nvPr/>
        </p:nvSpPr>
        <p:spPr>
          <a:xfrm rot="5400000">
            <a:off x="6603880" y="3689534"/>
            <a:ext cx="551598" cy="943557"/>
          </a:xfrm>
          <a:prstGeom prst="rightArrow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19" name="Seta para a Direita 18"/>
          <p:cNvSpPr/>
          <p:nvPr/>
        </p:nvSpPr>
        <p:spPr>
          <a:xfrm rot="16200000">
            <a:off x="6603880" y="2792172"/>
            <a:ext cx="551598" cy="943557"/>
          </a:xfrm>
          <a:prstGeom prst="rightArrow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8905170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Profit and Loss Statement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431212" cy="4906962"/>
          </a:xfrm>
        </p:spPr>
        <p:txBody>
          <a:bodyPr>
            <a:normAutofit/>
          </a:bodyPr>
          <a:lstStyle/>
          <a:p>
            <a:r>
              <a:rPr lang="en-GB" dirty="0"/>
              <a:t>P&amp;L is intended to demonstrate the </a:t>
            </a:r>
            <a:r>
              <a:rPr lang="en-GB" dirty="0" err="1"/>
              <a:t>aquisition</a:t>
            </a:r>
            <a:r>
              <a:rPr lang="en-GB" dirty="0"/>
              <a:t> of results for a certain amount of time, usually a year, a semester or a) quarter </a:t>
            </a:r>
          </a:p>
          <a:p>
            <a:r>
              <a:rPr lang="en-GB" dirty="0"/>
              <a:t>It allows the evaluation of the economical performance of a venture</a:t>
            </a:r>
          </a:p>
          <a:p>
            <a:r>
              <a:rPr lang="en-GB" dirty="0"/>
              <a:t>P&amp;LF : P&amp;L by function </a:t>
            </a:r>
            <a:r>
              <a:rPr lang="en-US" dirty="0"/>
              <a:t>–</a:t>
            </a:r>
            <a:r>
              <a:rPr lang="en-GB" dirty="0"/>
              <a:t> production, commercial, administrative &amp; financial</a:t>
            </a:r>
          </a:p>
          <a:p>
            <a:r>
              <a:rPr lang="en-GB" dirty="0"/>
              <a:t>P&amp;LN: P&amp;L by Nature </a:t>
            </a:r>
            <a:r>
              <a:rPr lang="en-US" dirty="0"/>
              <a:t>–</a:t>
            </a:r>
            <a:r>
              <a:rPr lang="en-GB" dirty="0"/>
              <a:t> homogenous groups by nature</a:t>
            </a:r>
          </a:p>
        </p:txBody>
      </p:sp>
    </p:spTree>
    <p:extLst>
      <p:ext uri="{BB962C8B-B14F-4D97-AF65-F5344CB8AC3E}">
        <p14:creationId xmlns:p14="http://schemas.microsoft.com/office/powerpoint/2010/main" val="23334801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457200" y="229759"/>
            <a:ext cx="8229600" cy="735436"/>
          </a:xfrm>
          <a:prstGeom prst="rect">
            <a:avLst/>
          </a:prstGeom>
        </p:spPr>
        <p:txBody>
          <a:bodyPr vert="horz" lIns="45720" rIns="45720" anchor="ctr">
            <a:normAutofit fontScale="92500" lnSpcReduction="10000"/>
          </a:bodyPr>
          <a:lstStyle>
            <a:defPPr>
              <a:defRPr lang="en-US"/>
            </a:defPPr>
            <a:lvl1pPr>
              <a:spcBef>
                <a:spcPct val="0"/>
              </a:spcBef>
              <a:buNone/>
              <a:defRPr kumimoji="0" sz="4600"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prstClr val="black"/>
                </a:solidFill>
                <a:latin typeface="Franklin Gothic Book" charset="0"/>
                <a:ea typeface="Franklin Gothic Book" charset="0"/>
                <a:cs typeface="Franklin Gothic Book" charset="0"/>
              </a:rPr>
              <a:t>PROFIT &amp; LOSS STATEMENT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971600" y="5635600"/>
            <a:ext cx="7848872" cy="92333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PT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DYNAMIC VIEW</a:t>
            </a:r>
          </a:p>
          <a:p>
            <a:pPr algn="ctr">
              <a:lnSpc>
                <a:spcPct val="150000"/>
              </a:lnSpc>
            </a:pPr>
            <a:r>
              <a:rPr lang="pt-PT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Financial </a:t>
            </a:r>
            <a:r>
              <a:rPr lang="pt-PT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results</a:t>
            </a:r>
            <a:r>
              <a:rPr lang="pt-PT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pt-PT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achieved</a:t>
            </a:r>
            <a:r>
              <a:rPr lang="pt-PT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pt-PT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over</a:t>
            </a:r>
            <a:r>
              <a:rPr lang="pt-PT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a </a:t>
            </a:r>
            <a:r>
              <a:rPr lang="pt-PT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period</a:t>
            </a:r>
            <a:r>
              <a:rPr lang="pt-PT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pt-PT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of</a:t>
            </a:r>
            <a:r>
              <a:rPr lang="pt-PT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time.</a:t>
            </a:r>
          </a:p>
        </p:txBody>
      </p:sp>
      <p:grpSp>
        <p:nvGrpSpPr>
          <p:cNvPr id="11" name="Grupo 10"/>
          <p:cNvGrpSpPr/>
          <p:nvPr/>
        </p:nvGrpSpPr>
        <p:grpSpPr>
          <a:xfrm>
            <a:off x="533662" y="988647"/>
            <a:ext cx="3795513" cy="4112809"/>
            <a:chOff x="533662" y="988647"/>
            <a:chExt cx="3795513" cy="4112809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1234153">
              <a:off x="533662" y="988647"/>
              <a:ext cx="3795513" cy="4112809"/>
            </a:xfrm>
            <a:prstGeom prst="rect">
              <a:avLst/>
            </a:prstGeom>
          </p:spPr>
        </p:pic>
        <p:pic>
          <p:nvPicPr>
            <p:cNvPr id="5" name="Imagem 4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1240000" flipH="1">
              <a:off x="1038898" y="1813784"/>
              <a:ext cx="2505891" cy="1418961"/>
            </a:xfrm>
            <a:prstGeom prst="rect">
              <a:avLst/>
            </a:prstGeom>
          </p:spPr>
        </p:pic>
        <p:sp>
          <p:nvSpPr>
            <p:cNvPr id="8" name="CaixaDeTexto 7"/>
            <p:cNvSpPr txBox="1"/>
            <p:nvPr/>
          </p:nvSpPr>
          <p:spPr>
            <a:xfrm rot="21240000">
              <a:off x="1489008" y="4225853"/>
              <a:ext cx="21723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PT" dirty="0" err="1">
                  <a:latin typeface="Arial" charset="0"/>
                  <a:ea typeface="Arial" charset="0"/>
                  <a:cs typeface="Arial" charset="0"/>
                </a:rPr>
                <a:t>Emp</a:t>
              </a:r>
              <a:r>
                <a:rPr lang="pt-PT" dirty="0">
                  <a:latin typeface="Arial" charset="0"/>
                  <a:ea typeface="Arial" charset="0"/>
                  <a:cs typeface="Arial" charset="0"/>
                </a:rPr>
                <a:t>. C., </a:t>
              </a:r>
              <a:r>
                <a:rPr lang="pt-PT" dirty="0" err="1">
                  <a:latin typeface="Arial" charset="0"/>
                  <a:ea typeface="Arial" charset="0"/>
                  <a:cs typeface="Arial" charset="0"/>
                </a:rPr>
                <a:t>Lda</a:t>
              </a:r>
              <a:r>
                <a:rPr lang="pt-PT" dirty="0">
                  <a:latin typeface="Arial" charset="0"/>
                  <a:ea typeface="Arial" charset="0"/>
                  <a:cs typeface="Arial" charset="0"/>
                </a:rPr>
                <a:t>, 2017</a:t>
              </a:r>
            </a:p>
          </p:txBody>
        </p:sp>
      </p:grpSp>
      <p:grpSp>
        <p:nvGrpSpPr>
          <p:cNvPr id="12" name="Grupo 11"/>
          <p:cNvGrpSpPr/>
          <p:nvPr/>
        </p:nvGrpSpPr>
        <p:grpSpPr>
          <a:xfrm>
            <a:off x="5337285" y="947913"/>
            <a:ext cx="3795513" cy="4112809"/>
            <a:chOff x="5337285" y="947913"/>
            <a:chExt cx="3795513" cy="4112809"/>
          </a:xfrm>
        </p:grpSpPr>
        <p:pic>
          <p:nvPicPr>
            <p:cNvPr id="7" name="Imagem 6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83253">
              <a:off x="5337285" y="947913"/>
              <a:ext cx="3795513" cy="4112809"/>
            </a:xfrm>
            <a:prstGeom prst="rect">
              <a:avLst/>
            </a:prstGeom>
          </p:spPr>
        </p:pic>
        <p:sp>
          <p:nvSpPr>
            <p:cNvPr id="9" name="CaixaDeTexto 8"/>
            <p:cNvSpPr txBox="1"/>
            <p:nvPr/>
          </p:nvSpPr>
          <p:spPr>
            <a:xfrm rot="300000">
              <a:off x="5952114" y="4176419"/>
              <a:ext cx="21723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PT" dirty="0" err="1">
                  <a:latin typeface="Arial" charset="0"/>
                  <a:ea typeface="Arial" charset="0"/>
                  <a:cs typeface="Arial" charset="0"/>
                </a:rPr>
                <a:t>Emp</a:t>
              </a:r>
              <a:r>
                <a:rPr lang="pt-PT" dirty="0">
                  <a:latin typeface="Arial" charset="0"/>
                  <a:ea typeface="Arial" charset="0"/>
                  <a:cs typeface="Arial" charset="0"/>
                </a:rPr>
                <a:t>. C., </a:t>
              </a:r>
              <a:r>
                <a:rPr lang="pt-PT" dirty="0" err="1">
                  <a:latin typeface="Arial" charset="0"/>
                  <a:ea typeface="Arial" charset="0"/>
                  <a:cs typeface="Arial" charset="0"/>
                </a:rPr>
                <a:t>Lda</a:t>
              </a:r>
              <a:r>
                <a:rPr lang="pt-PT" dirty="0">
                  <a:latin typeface="Arial" charset="0"/>
                  <a:ea typeface="Arial" charset="0"/>
                  <a:cs typeface="Arial" charset="0"/>
                </a:rPr>
                <a:t>, 2018</a:t>
              </a:r>
            </a:p>
          </p:txBody>
        </p:sp>
        <p:pic>
          <p:nvPicPr>
            <p:cNvPr id="10" name="Imagem 9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300000">
              <a:off x="5933986" y="1659886"/>
              <a:ext cx="2520860" cy="1890645"/>
            </a:xfrm>
            <a:prstGeom prst="rect">
              <a:avLst/>
            </a:prstGeom>
          </p:spPr>
        </p:pic>
      </p:grpSp>
      <p:sp>
        <p:nvSpPr>
          <p:cNvPr id="13" name="Retângulo 12"/>
          <p:cNvSpPr/>
          <p:nvPr/>
        </p:nvSpPr>
        <p:spPr>
          <a:xfrm>
            <a:off x="0" y="1052736"/>
            <a:ext cx="9144000" cy="4032448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" name="Seta para a Direita 1"/>
          <p:cNvSpPr/>
          <p:nvPr/>
        </p:nvSpPr>
        <p:spPr>
          <a:xfrm>
            <a:off x="3889490" y="1515611"/>
            <a:ext cx="1834638" cy="2376264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 err="1"/>
              <a:t>Profit</a:t>
            </a:r>
            <a:r>
              <a:rPr lang="pt-PT" dirty="0"/>
              <a:t> &amp; </a:t>
            </a:r>
            <a:r>
              <a:rPr lang="pt-PT" dirty="0" err="1"/>
              <a:t>Loss</a:t>
            </a:r>
            <a:endParaRPr lang="pt-PT" dirty="0"/>
          </a:p>
          <a:p>
            <a:pPr algn="ctr"/>
            <a:r>
              <a:rPr lang="pt-PT" dirty="0" err="1"/>
              <a:t>Emp</a:t>
            </a:r>
            <a:r>
              <a:rPr lang="pt-PT" dirty="0"/>
              <a:t>. C., </a:t>
            </a:r>
            <a:r>
              <a:rPr lang="pt-PT" dirty="0" err="1"/>
              <a:t>Lda</a:t>
            </a:r>
            <a:endParaRPr lang="pt-PT" dirty="0"/>
          </a:p>
          <a:p>
            <a:pPr algn="ctr"/>
            <a:r>
              <a:rPr lang="pt-PT" dirty="0"/>
              <a:t>2018</a:t>
            </a:r>
          </a:p>
        </p:txBody>
      </p:sp>
    </p:spTree>
    <p:extLst>
      <p:ext uri="{BB962C8B-B14F-4D97-AF65-F5344CB8AC3E}">
        <p14:creationId xmlns:p14="http://schemas.microsoft.com/office/powerpoint/2010/main" val="36728177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457200" y="229759"/>
            <a:ext cx="8229600" cy="735436"/>
          </a:xfrm>
          <a:prstGeom prst="rect">
            <a:avLst/>
          </a:prstGeom>
        </p:spPr>
        <p:txBody>
          <a:bodyPr vert="horz" lIns="45720" rIns="45720" anchor="ctr">
            <a:normAutofit fontScale="92500" lnSpcReduction="10000"/>
          </a:bodyPr>
          <a:lstStyle>
            <a:defPPr>
              <a:defRPr lang="en-US"/>
            </a:defPPr>
            <a:lvl1pPr>
              <a:spcBef>
                <a:spcPct val="0"/>
              </a:spcBef>
              <a:buNone/>
              <a:defRPr kumimoji="0" sz="4600"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prstClr val="black"/>
                </a:solidFill>
                <a:latin typeface="Franklin Gothic Book" charset="0"/>
                <a:ea typeface="Franklin Gothic Book" charset="0"/>
                <a:cs typeface="Franklin Gothic Book" charset="0"/>
              </a:rPr>
              <a:t>PROFIT &amp; LOSS STATEMENT</a:t>
            </a: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8696368"/>
              </p:ext>
            </p:extLst>
          </p:nvPr>
        </p:nvGraphicFramePr>
        <p:xfrm>
          <a:off x="323528" y="1268760"/>
          <a:ext cx="4752528" cy="1676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642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82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00932">
                <a:tc>
                  <a:txBody>
                    <a:bodyPr/>
                    <a:lstStyle/>
                    <a:p>
                      <a:endParaRPr lang="pt-PT" sz="1400" b="1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400" b="1" dirty="0"/>
                        <a:t>EUROS</a:t>
                      </a:r>
                      <a:endParaRPr lang="pt-PT" sz="1400" b="1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932">
                <a:tc>
                  <a:txBody>
                    <a:bodyPr/>
                    <a:lstStyle/>
                    <a:p>
                      <a:pPr lvl="0"/>
                      <a:r>
                        <a:rPr lang="pt-PT" sz="1400" b="0" dirty="0" err="1"/>
                        <a:t>Revenues</a:t>
                      </a:r>
                      <a:endParaRPr lang="pt-PT" sz="1400" b="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400" dirty="0">
                          <a:latin typeface="Arial" charset="0"/>
                          <a:ea typeface="Arial" charset="0"/>
                          <a:cs typeface="Arial" charset="0"/>
                        </a:rPr>
                        <a:t>124 000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932">
                <a:tc>
                  <a:txBody>
                    <a:bodyPr/>
                    <a:lstStyle/>
                    <a:p>
                      <a:pPr lvl="0"/>
                      <a:r>
                        <a:rPr lang="pt-PT" sz="1400" dirty="0" err="1"/>
                        <a:t>Operating</a:t>
                      </a:r>
                      <a:r>
                        <a:rPr lang="pt-PT" sz="1400" dirty="0"/>
                        <a:t> </a:t>
                      </a:r>
                      <a:r>
                        <a:rPr lang="pt-PT" sz="1400" dirty="0" err="1"/>
                        <a:t>and</a:t>
                      </a:r>
                      <a:r>
                        <a:rPr lang="pt-PT" sz="1400" baseline="0" dirty="0"/>
                        <a:t> </a:t>
                      </a:r>
                      <a:r>
                        <a:rPr lang="pt-PT" sz="1400" baseline="0" dirty="0" err="1"/>
                        <a:t>maintenance</a:t>
                      </a:r>
                      <a:r>
                        <a:rPr lang="pt-PT" sz="1400" baseline="0" dirty="0"/>
                        <a:t> </a:t>
                      </a:r>
                      <a:r>
                        <a:rPr lang="pt-PT" sz="1400" baseline="0" dirty="0" err="1"/>
                        <a:t>costs</a:t>
                      </a:r>
                      <a:endParaRPr lang="pt-PT" sz="14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400" dirty="0">
                          <a:latin typeface="Arial" charset="0"/>
                          <a:ea typeface="Arial" charset="0"/>
                          <a:cs typeface="Arial" charset="0"/>
                        </a:rPr>
                        <a:t>105</a:t>
                      </a:r>
                      <a:r>
                        <a:rPr lang="pt-PT" sz="1400" baseline="0" dirty="0">
                          <a:latin typeface="Arial" charset="0"/>
                          <a:ea typeface="Arial" charset="0"/>
                          <a:cs typeface="Arial" charset="0"/>
                        </a:rPr>
                        <a:t> 600</a:t>
                      </a:r>
                      <a:endParaRPr lang="pt-PT" sz="14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932">
                <a:tc>
                  <a:txBody>
                    <a:bodyPr/>
                    <a:lstStyle/>
                    <a:p>
                      <a:pPr lvl="0"/>
                      <a:endParaRPr lang="pt-PT" sz="1000" b="1" i="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pt-PT" sz="1000" b="1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0932">
                <a:tc>
                  <a:txBody>
                    <a:bodyPr/>
                    <a:lstStyle/>
                    <a:p>
                      <a:pPr lvl="0"/>
                      <a:r>
                        <a:rPr lang="pt-PT" sz="1400" b="1" i="0" dirty="0"/>
                        <a:t>OPERATING MARGIN</a:t>
                      </a:r>
                      <a:endParaRPr lang="pt-PT" sz="1400" b="1" i="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400" b="1" dirty="0">
                          <a:latin typeface="Arial" charset="0"/>
                          <a:ea typeface="Arial" charset="0"/>
                          <a:cs typeface="Arial" charset="0"/>
                        </a:rPr>
                        <a:t>18</a:t>
                      </a:r>
                      <a:r>
                        <a:rPr lang="pt-PT" sz="1400" b="1" baseline="0" dirty="0">
                          <a:latin typeface="Arial" charset="0"/>
                          <a:ea typeface="Arial" charset="0"/>
                          <a:cs typeface="Arial" charset="0"/>
                        </a:rPr>
                        <a:t> 400</a:t>
                      </a:r>
                      <a:endParaRPr lang="pt-PT" sz="1400" b="1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343397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457200" y="229759"/>
            <a:ext cx="8229600" cy="735436"/>
          </a:xfrm>
          <a:prstGeom prst="rect">
            <a:avLst/>
          </a:prstGeom>
        </p:spPr>
        <p:txBody>
          <a:bodyPr vert="horz" lIns="45720" rIns="45720" anchor="ctr">
            <a:normAutofit fontScale="92500" lnSpcReduction="10000"/>
          </a:bodyPr>
          <a:lstStyle>
            <a:defPPr>
              <a:defRPr lang="en-US"/>
            </a:defPPr>
            <a:lvl1pPr>
              <a:spcBef>
                <a:spcPct val="0"/>
              </a:spcBef>
              <a:buNone/>
              <a:defRPr kumimoji="0" sz="4600"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prstClr val="black"/>
                </a:solidFill>
                <a:latin typeface="Franklin Gothic Book" charset="0"/>
                <a:ea typeface="Franklin Gothic Book" charset="0"/>
                <a:cs typeface="Franklin Gothic Book" charset="0"/>
              </a:rPr>
              <a:t>PROFIT &amp; LOSS STATEMENT</a:t>
            </a: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6891305"/>
              </p:ext>
            </p:extLst>
          </p:nvPr>
        </p:nvGraphicFramePr>
        <p:xfrm>
          <a:off x="323528" y="1268760"/>
          <a:ext cx="4752528" cy="30022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642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82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00932">
                <a:tc>
                  <a:txBody>
                    <a:bodyPr/>
                    <a:lstStyle/>
                    <a:p>
                      <a:endParaRPr lang="pt-PT" sz="1400" b="1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400" b="1" dirty="0"/>
                        <a:t>EUROS</a:t>
                      </a:r>
                      <a:endParaRPr lang="pt-PT" sz="1400" b="1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932">
                <a:tc>
                  <a:txBody>
                    <a:bodyPr/>
                    <a:lstStyle/>
                    <a:p>
                      <a:pPr lvl="0"/>
                      <a:r>
                        <a:rPr lang="pt-PT" sz="1400" b="0" dirty="0" err="1"/>
                        <a:t>Revenues</a:t>
                      </a:r>
                      <a:endParaRPr lang="pt-PT" sz="1400" b="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400" dirty="0">
                          <a:latin typeface="Arial" charset="0"/>
                          <a:ea typeface="Arial" charset="0"/>
                          <a:cs typeface="Arial" charset="0"/>
                        </a:rPr>
                        <a:t>124 000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932">
                <a:tc>
                  <a:txBody>
                    <a:bodyPr/>
                    <a:lstStyle/>
                    <a:p>
                      <a:pPr lvl="0"/>
                      <a:r>
                        <a:rPr lang="pt-PT" sz="1400" dirty="0" err="1"/>
                        <a:t>Operating</a:t>
                      </a:r>
                      <a:r>
                        <a:rPr lang="pt-PT" sz="1400" dirty="0"/>
                        <a:t> </a:t>
                      </a:r>
                      <a:r>
                        <a:rPr lang="pt-PT" sz="1400" dirty="0" err="1"/>
                        <a:t>and</a:t>
                      </a:r>
                      <a:r>
                        <a:rPr lang="pt-PT" sz="1400" baseline="0" dirty="0"/>
                        <a:t> </a:t>
                      </a:r>
                      <a:r>
                        <a:rPr lang="pt-PT" sz="1400" baseline="0" dirty="0" err="1"/>
                        <a:t>maintenance</a:t>
                      </a:r>
                      <a:r>
                        <a:rPr lang="pt-PT" sz="1400" baseline="0" dirty="0"/>
                        <a:t> </a:t>
                      </a:r>
                      <a:r>
                        <a:rPr lang="pt-PT" sz="1400" baseline="0" dirty="0" err="1"/>
                        <a:t>costs</a:t>
                      </a:r>
                      <a:endParaRPr lang="pt-PT" sz="14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400" dirty="0">
                          <a:latin typeface="Arial" charset="0"/>
                          <a:ea typeface="Arial" charset="0"/>
                          <a:cs typeface="Arial" charset="0"/>
                        </a:rPr>
                        <a:t>105</a:t>
                      </a:r>
                      <a:r>
                        <a:rPr lang="pt-PT" sz="1400" baseline="0" dirty="0">
                          <a:latin typeface="Arial" charset="0"/>
                          <a:ea typeface="Arial" charset="0"/>
                          <a:cs typeface="Arial" charset="0"/>
                        </a:rPr>
                        <a:t> 600</a:t>
                      </a:r>
                      <a:endParaRPr lang="pt-PT" sz="14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932">
                <a:tc>
                  <a:txBody>
                    <a:bodyPr/>
                    <a:lstStyle/>
                    <a:p>
                      <a:pPr lvl="0"/>
                      <a:endParaRPr lang="pt-PT" sz="1000" b="1" i="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pt-PT" sz="1000" b="1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0932">
                <a:tc>
                  <a:txBody>
                    <a:bodyPr/>
                    <a:lstStyle/>
                    <a:p>
                      <a:pPr lvl="0"/>
                      <a:r>
                        <a:rPr lang="pt-PT" sz="1400" b="1" i="0" dirty="0"/>
                        <a:t>OPERATING MARGIN</a:t>
                      </a:r>
                      <a:endParaRPr lang="pt-PT" sz="1400" b="1" i="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400" b="1" dirty="0">
                          <a:latin typeface="Arial" charset="0"/>
                          <a:ea typeface="Arial" charset="0"/>
                          <a:cs typeface="Arial" charset="0"/>
                        </a:rPr>
                        <a:t>18</a:t>
                      </a:r>
                      <a:r>
                        <a:rPr lang="pt-PT" sz="1400" b="1" baseline="0" dirty="0">
                          <a:latin typeface="Arial" charset="0"/>
                          <a:ea typeface="Arial" charset="0"/>
                          <a:cs typeface="Arial" charset="0"/>
                        </a:rPr>
                        <a:t> 400</a:t>
                      </a:r>
                      <a:endParaRPr lang="pt-PT" sz="1400" b="1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8952">
                <a:tc>
                  <a:txBody>
                    <a:bodyPr/>
                    <a:lstStyle/>
                    <a:p>
                      <a:pPr lvl="0"/>
                      <a:endParaRPr lang="pt-PT" sz="1000" b="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pt-PT" sz="10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0932">
                <a:tc>
                  <a:txBody>
                    <a:bodyPr/>
                    <a:lstStyle/>
                    <a:p>
                      <a:pPr lvl="0"/>
                      <a:r>
                        <a:rPr lang="pt-PT" sz="1400" b="0" dirty="0" err="1"/>
                        <a:t>Depreciation</a:t>
                      </a:r>
                      <a:endParaRPr lang="pt-PT" sz="1400" b="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400" dirty="0">
                          <a:latin typeface="Arial" charset="0"/>
                          <a:ea typeface="Arial" charset="0"/>
                          <a:cs typeface="Arial" charset="0"/>
                        </a:rPr>
                        <a:t>12 500</a:t>
                      </a: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0932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PT" sz="900" b="1" i="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pt-PT" sz="900" b="1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0932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400" b="1" i="0" dirty="0"/>
                        <a:t>OPERATING INCOME</a:t>
                      </a:r>
                      <a:endParaRPr lang="pt-PT" sz="1400" b="1" i="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400" b="1" dirty="0">
                          <a:latin typeface="Arial" charset="0"/>
                          <a:ea typeface="Arial" charset="0"/>
                          <a:cs typeface="Arial" charset="0"/>
                        </a:rPr>
                        <a:t>5 900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0932">
                <a:tc>
                  <a:txBody>
                    <a:bodyPr/>
                    <a:lstStyle/>
                    <a:p>
                      <a:pPr lvl="0"/>
                      <a:endParaRPr lang="pt-PT" sz="10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pt-PT" sz="10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373367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457200" y="229759"/>
            <a:ext cx="8229600" cy="735436"/>
          </a:xfrm>
          <a:prstGeom prst="rect">
            <a:avLst/>
          </a:prstGeom>
        </p:spPr>
        <p:txBody>
          <a:bodyPr vert="horz" lIns="45720" rIns="45720" anchor="ctr">
            <a:normAutofit fontScale="92500" lnSpcReduction="10000"/>
          </a:bodyPr>
          <a:lstStyle>
            <a:defPPr>
              <a:defRPr lang="en-US"/>
            </a:defPPr>
            <a:lvl1pPr>
              <a:spcBef>
                <a:spcPct val="0"/>
              </a:spcBef>
              <a:buNone/>
              <a:defRPr kumimoji="0" sz="4600"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prstClr val="black"/>
                </a:solidFill>
                <a:latin typeface="Franklin Gothic Book" charset="0"/>
                <a:ea typeface="Franklin Gothic Book" charset="0"/>
                <a:cs typeface="Franklin Gothic Book" charset="0"/>
              </a:rPr>
              <a:t>PROFIT &amp; LOSS STATEMENT</a:t>
            </a: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1903930"/>
              </p:ext>
            </p:extLst>
          </p:nvPr>
        </p:nvGraphicFramePr>
        <p:xfrm>
          <a:off x="323528" y="1268760"/>
          <a:ext cx="4752528" cy="38557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642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82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00932">
                <a:tc>
                  <a:txBody>
                    <a:bodyPr/>
                    <a:lstStyle/>
                    <a:p>
                      <a:endParaRPr lang="pt-PT" sz="1400" b="1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400" b="1" dirty="0"/>
                        <a:t>EUROS</a:t>
                      </a:r>
                      <a:endParaRPr lang="pt-PT" sz="1400" b="1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932">
                <a:tc>
                  <a:txBody>
                    <a:bodyPr/>
                    <a:lstStyle/>
                    <a:p>
                      <a:pPr lvl="0"/>
                      <a:r>
                        <a:rPr lang="pt-PT" sz="1400" b="0" dirty="0" err="1"/>
                        <a:t>Revenues</a:t>
                      </a:r>
                      <a:endParaRPr lang="pt-PT" sz="1400" b="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400" dirty="0">
                          <a:latin typeface="Arial" charset="0"/>
                          <a:ea typeface="Arial" charset="0"/>
                          <a:cs typeface="Arial" charset="0"/>
                        </a:rPr>
                        <a:t>124 000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932">
                <a:tc>
                  <a:txBody>
                    <a:bodyPr/>
                    <a:lstStyle/>
                    <a:p>
                      <a:pPr lvl="0"/>
                      <a:r>
                        <a:rPr lang="pt-PT" sz="1400" dirty="0" err="1"/>
                        <a:t>Operating</a:t>
                      </a:r>
                      <a:r>
                        <a:rPr lang="pt-PT" sz="1400" dirty="0"/>
                        <a:t> </a:t>
                      </a:r>
                      <a:r>
                        <a:rPr lang="pt-PT" sz="1400" dirty="0" err="1"/>
                        <a:t>and</a:t>
                      </a:r>
                      <a:r>
                        <a:rPr lang="pt-PT" sz="1400" baseline="0" dirty="0"/>
                        <a:t> </a:t>
                      </a:r>
                      <a:r>
                        <a:rPr lang="pt-PT" sz="1400" baseline="0" dirty="0" err="1"/>
                        <a:t>maintenance</a:t>
                      </a:r>
                      <a:r>
                        <a:rPr lang="pt-PT" sz="1400" baseline="0" dirty="0"/>
                        <a:t> </a:t>
                      </a:r>
                      <a:r>
                        <a:rPr lang="pt-PT" sz="1400" baseline="0" dirty="0" err="1"/>
                        <a:t>costs</a:t>
                      </a:r>
                      <a:endParaRPr lang="pt-PT" sz="14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400" dirty="0">
                          <a:latin typeface="Arial" charset="0"/>
                          <a:ea typeface="Arial" charset="0"/>
                          <a:cs typeface="Arial" charset="0"/>
                        </a:rPr>
                        <a:t>105</a:t>
                      </a:r>
                      <a:r>
                        <a:rPr lang="pt-PT" sz="1400" baseline="0" dirty="0">
                          <a:latin typeface="Arial" charset="0"/>
                          <a:ea typeface="Arial" charset="0"/>
                          <a:cs typeface="Arial" charset="0"/>
                        </a:rPr>
                        <a:t> 600</a:t>
                      </a:r>
                      <a:endParaRPr lang="pt-PT" sz="14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932">
                <a:tc>
                  <a:txBody>
                    <a:bodyPr/>
                    <a:lstStyle/>
                    <a:p>
                      <a:pPr lvl="0"/>
                      <a:endParaRPr lang="pt-PT" sz="1000" b="1" i="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pt-PT" sz="1000" b="1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0932">
                <a:tc>
                  <a:txBody>
                    <a:bodyPr/>
                    <a:lstStyle/>
                    <a:p>
                      <a:pPr lvl="0"/>
                      <a:r>
                        <a:rPr lang="pt-PT" sz="1400" b="1" i="0" dirty="0"/>
                        <a:t>OPERATING MARGIN</a:t>
                      </a:r>
                      <a:endParaRPr lang="pt-PT" sz="1400" b="1" i="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400" b="1" dirty="0">
                          <a:latin typeface="Arial" charset="0"/>
                          <a:ea typeface="Arial" charset="0"/>
                          <a:cs typeface="Arial" charset="0"/>
                        </a:rPr>
                        <a:t>18</a:t>
                      </a:r>
                      <a:r>
                        <a:rPr lang="pt-PT" sz="1400" b="1" baseline="0" dirty="0">
                          <a:latin typeface="Arial" charset="0"/>
                          <a:ea typeface="Arial" charset="0"/>
                          <a:cs typeface="Arial" charset="0"/>
                        </a:rPr>
                        <a:t> 400</a:t>
                      </a:r>
                      <a:endParaRPr lang="pt-PT" sz="1400" b="1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8952">
                <a:tc>
                  <a:txBody>
                    <a:bodyPr/>
                    <a:lstStyle/>
                    <a:p>
                      <a:pPr lvl="0"/>
                      <a:endParaRPr lang="pt-PT" sz="1000" b="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pt-PT" sz="10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0932">
                <a:tc>
                  <a:txBody>
                    <a:bodyPr/>
                    <a:lstStyle/>
                    <a:p>
                      <a:pPr lvl="0"/>
                      <a:r>
                        <a:rPr lang="pt-PT" sz="1400" b="0" dirty="0" err="1"/>
                        <a:t>Depreciation</a:t>
                      </a:r>
                      <a:endParaRPr lang="pt-PT" sz="1400" b="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400" dirty="0">
                          <a:latin typeface="Arial" charset="0"/>
                          <a:ea typeface="Arial" charset="0"/>
                          <a:cs typeface="Arial" charset="0"/>
                        </a:rPr>
                        <a:t>12 500</a:t>
                      </a: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0932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PT" sz="900" b="1" i="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pt-PT" sz="900" b="1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0932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400" b="1" i="0" dirty="0"/>
                        <a:t>OPERATING INCOME</a:t>
                      </a:r>
                      <a:endParaRPr lang="pt-PT" sz="1400" b="1" i="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400" b="1" dirty="0">
                          <a:latin typeface="Arial" charset="0"/>
                          <a:ea typeface="Arial" charset="0"/>
                          <a:cs typeface="Arial" charset="0"/>
                        </a:rPr>
                        <a:t>5 900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0932">
                <a:tc>
                  <a:txBody>
                    <a:bodyPr/>
                    <a:lstStyle/>
                    <a:p>
                      <a:pPr lvl="0"/>
                      <a:endParaRPr lang="pt-PT" sz="10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pt-PT" sz="10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00932">
                <a:tc>
                  <a:txBody>
                    <a:bodyPr/>
                    <a:lstStyle/>
                    <a:p>
                      <a:pPr lvl="0"/>
                      <a:r>
                        <a:rPr lang="pt-PT" sz="1400" dirty="0" err="1"/>
                        <a:t>Interest</a:t>
                      </a:r>
                      <a:r>
                        <a:rPr lang="pt-PT" sz="1400" baseline="0" dirty="0"/>
                        <a:t> </a:t>
                      </a:r>
                      <a:r>
                        <a:rPr lang="pt-PT" sz="1400" baseline="0" dirty="0" err="1"/>
                        <a:t>expense</a:t>
                      </a:r>
                      <a:endParaRPr lang="pt-PT" sz="14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400" dirty="0">
                          <a:latin typeface="Arial" charset="0"/>
                          <a:ea typeface="Arial" charset="0"/>
                          <a:cs typeface="Arial" charset="0"/>
                        </a:rPr>
                        <a:t>2 000</a:t>
                      </a: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00932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PT" sz="1000" b="1" i="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pt-PT" sz="1000" b="1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00932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400" b="1" i="0" dirty="0"/>
                        <a:t>EARNINGS BEFORE</a:t>
                      </a:r>
                      <a:r>
                        <a:rPr lang="pt-PT" sz="1400" b="1" i="0" baseline="0" dirty="0"/>
                        <a:t> TAXES</a:t>
                      </a:r>
                      <a:endParaRPr lang="pt-PT" sz="1400" b="1" i="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400" b="1" dirty="0">
                          <a:latin typeface="Arial" charset="0"/>
                          <a:ea typeface="Arial" charset="0"/>
                          <a:cs typeface="Arial" charset="0"/>
                        </a:rPr>
                        <a:t>3 900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648877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457200" y="229759"/>
            <a:ext cx="8229600" cy="735436"/>
          </a:xfrm>
          <a:prstGeom prst="rect">
            <a:avLst/>
          </a:prstGeom>
        </p:spPr>
        <p:txBody>
          <a:bodyPr vert="horz" lIns="45720" rIns="45720" anchor="ctr">
            <a:normAutofit fontScale="92500" lnSpcReduction="10000"/>
          </a:bodyPr>
          <a:lstStyle>
            <a:defPPr>
              <a:defRPr lang="en-US"/>
            </a:defPPr>
            <a:lvl1pPr>
              <a:spcBef>
                <a:spcPct val="0"/>
              </a:spcBef>
              <a:buNone/>
              <a:defRPr kumimoji="0" sz="4600"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prstClr val="black"/>
                </a:solidFill>
                <a:latin typeface="Franklin Gothic Book" charset="0"/>
                <a:ea typeface="Franklin Gothic Book" charset="0"/>
                <a:cs typeface="Franklin Gothic Book" charset="0"/>
              </a:rPr>
              <a:t>PROFIT &amp; LOSS STATEMENT</a:t>
            </a: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9483217"/>
              </p:ext>
            </p:extLst>
          </p:nvPr>
        </p:nvGraphicFramePr>
        <p:xfrm>
          <a:off x="323528" y="1268760"/>
          <a:ext cx="4752528" cy="4953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642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82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00932">
                <a:tc>
                  <a:txBody>
                    <a:bodyPr/>
                    <a:lstStyle/>
                    <a:p>
                      <a:endParaRPr lang="pt-PT" sz="1400" b="1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400" b="1" dirty="0"/>
                        <a:t>EUROS</a:t>
                      </a:r>
                      <a:endParaRPr lang="pt-PT" sz="1400" b="1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932">
                <a:tc>
                  <a:txBody>
                    <a:bodyPr/>
                    <a:lstStyle/>
                    <a:p>
                      <a:pPr lvl="0"/>
                      <a:r>
                        <a:rPr lang="pt-PT" sz="1400" b="0" dirty="0" err="1"/>
                        <a:t>Revenues</a:t>
                      </a:r>
                      <a:endParaRPr lang="pt-PT" sz="1400" b="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400" dirty="0">
                          <a:latin typeface="Arial" charset="0"/>
                          <a:ea typeface="Arial" charset="0"/>
                          <a:cs typeface="Arial" charset="0"/>
                        </a:rPr>
                        <a:t>124 000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932">
                <a:tc>
                  <a:txBody>
                    <a:bodyPr/>
                    <a:lstStyle/>
                    <a:p>
                      <a:pPr lvl="0"/>
                      <a:r>
                        <a:rPr lang="pt-PT" sz="1400" dirty="0" err="1"/>
                        <a:t>Operating</a:t>
                      </a:r>
                      <a:r>
                        <a:rPr lang="pt-PT" sz="1400" dirty="0"/>
                        <a:t> </a:t>
                      </a:r>
                      <a:r>
                        <a:rPr lang="pt-PT" sz="1400" dirty="0" err="1"/>
                        <a:t>and</a:t>
                      </a:r>
                      <a:r>
                        <a:rPr lang="pt-PT" sz="1400" baseline="0" dirty="0"/>
                        <a:t> </a:t>
                      </a:r>
                      <a:r>
                        <a:rPr lang="pt-PT" sz="1400" baseline="0" dirty="0" err="1"/>
                        <a:t>maintenance</a:t>
                      </a:r>
                      <a:r>
                        <a:rPr lang="pt-PT" sz="1400" baseline="0" dirty="0"/>
                        <a:t> </a:t>
                      </a:r>
                      <a:r>
                        <a:rPr lang="pt-PT" sz="1400" baseline="0" dirty="0" err="1"/>
                        <a:t>costs</a:t>
                      </a:r>
                      <a:endParaRPr lang="pt-PT" sz="14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400" dirty="0">
                          <a:latin typeface="Arial" charset="0"/>
                          <a:ea typeface="Arial" charset="0"/>
                          <a:cs typeface="Arial" charset="0"/>
                        </a:rPr>
                        <a:t>105</a:t>
                      </a:r>
                      <a:r>
                        <a:rPr lang="pt-PT" sz="1400" baseline="0" dirty="0">
                          <a:latin typeface="Arial" charset="0"/>
                          <a:ea typeface="Arial" charset="0"/>
                          <a:cs typeface="Arial" charset="0"/>
                        </a:rPr>
                        <a:t> 600</a:t>
                      </a:r>
                      <a:endParaRPr lang="pt-PT" sz="14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932">
                <a:tc>
                  <a:txBody>
                    <a:bodyPr/>
                    <a:lstStyle/>
                    <a:p>
                      <a:pPr lvl="0"/>
                      <a:endParaRPr lang="pt-PT" sz="1000" b="1" i="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pt-PT" sz="1000" b="1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0932">
                <a:tc>
                  <a:txBody>
                    <a:bodyPr/>
                    <a:lstStyle/>
                    <a:p>
                      <a:pPr lvl="0"/>
                      <a:r>
                        <a:rPr lang="pt-PT" sz="1400" b="1" i="0" dirty="0"/>
                        <a:t>OPERATING MARGIN</a:t>
                      </a:r>
                      <a:endParaRPr lang="pt-PT" sz="1400" b="1" i="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400" b="1" dirty="0">
                          <a:latin typeface="Arial" charset="0"/>
                          <a:ea typeface="Arial" charset="0"/>
                          <a:cs typeface="Arial" charset="0"/>
                        </a:rPr>
                        <a:t>18</a:t>
                      </a:r>
                      <a:r>
                        <a:rPr lang="pt-PT" sz="1400" b="1" baseline="0" dirty="0">
                          <a:latin typeface="Arial" charset="0"/>
                          <a:ea typeface="Arial" charset="0"/>
                          <a:cs typeface="Arial" charset="0"/>
                        </a:rPr>
                        <a:t> 400</a:t>
                      </a:r>
                      <a:endParaRPr lang="pt-PT" sz="1400" b="1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8952">
                <a:tc>
                  <a:txBody>
                    <a:bodyPr/>
                    <a:lstStyle/>
                    <a:p>
                      <a:pPr lvl="0"/>
                      <a:endParaRPr lang="pt-PT" sz="1000" b="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pt-PT" sz="10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0932">
                <a:tc>
                  <a:txBody>
                    <a:bodyPr/>
                    <a:lstStyle/>
                    <a:p>
                      <a:pPr lvl="0"/>
                      <a:r>
                        <a:rPr lang="pt-PT" sz="1400" b="0" dirty="0" err="1"/>
                        <a:t>Depreciation</a:t>
                      </a:r>
                      <a:endParaRPr lang="pt-PT" sz="1400" b="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400" dirty="0">
                          <a:latin typeface="Arial" charset="0"/>
                          <a:ea typeface="Arial" charset="0"/>
                          <a:cs typeface="Arial" charset="0"/>
                        </a:rPr>
                        <a:t>12 500</a:t>
                      </a: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0932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PT" sz="900" b="1" i="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pt-PT" sz="900" b="1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0932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400" b="1" i="0" dirty="0"/>
                        <a:t>OPERATING INCOME</a:t>
                      </a:r>
                      <a:endParaRPr lang="pt-PT" sz="1400" b="1" i="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400" b="1" dirty="0">
                          <a:latin typeface="Arial" charset="0"/>
                          <a:ea typeface="Arial" charset="0"/>
                          <a:cs typeface="Arial" charset="0"/>
                        </a:rPr>
                        <a:t>5 900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0932">
                <a:tc>
                  <a:txBody>
                    <a:bodyPr/>
                    <a:lstStyle/>
                    <a:p>
                      <a:pPr lvl="0"/>
                      <a:endParaRPr lang="pt-PT" sz="10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pt-PT" sz="10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00932">
                <a:tc>
                  <a:txBody>
                    <a:bodyPr/>
                    <a:lstStyle/>
                    <a:p>
                      <a:pPr lvl="0"/>
                      <a:r>
                        <a:rPr lang="pt-PT" sz="1400" dirty="0" err="1"/>
                        <a:t>Interest</a:t>
                      </a:r>
                      <a:r>
                        <a:rPr lang="pt-PT" sz="1400" baseline="0" dirty="0"/>
                        <a:t> </a:t>
                      </a:r>
                      <a:r>
                        <a:rPr lang="pt-PT" sz="1400" baseline="0" dirty="0" err="1"/>
                        <a:t>expense</a:t>
                      </a:r>
                      <a:endParaRPr lang="pt-PT" sz="14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400" dirty="0">
                          <a:latin typeface="Arial" charset="0"/>
                          <a:ea typeface="Arial" charset="0"/>
                          <a:cs typeface="Arial" charset="0"/>
                        </a:rPr>
                        <a:t>2 000</a:t>
                      </a: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00932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PT" sz="1000" b="1" i="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pt-PT" sz="1000" b="1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00932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400" b="1" i="0" dirty="0"/>
                        <a:t>EARNINGS BEFORE</a:t>
                      </a:r>
                      <a:r>
                        <a:rPr lang="pt-PT" sz="1400" b="1" i="0" baseline="0" dirty="0"/>
                        <a:t> TAXES</a:t>
                      </a:r>
                      <a:endParaRPr lang="pt-PT" sz="1400" b="1" i="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400" b="1" dirty="0">
                          <a:latin typeface="Arial" charset="0"/>
                          <a:ea typeface="Arial" charset="0"/>
                          <a:cs typeface="Arial" charset="0"/>
                        </a:rPr>
                        <a:t>3 900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00932">
                <a:tc>
                  <a:txBody>
                    <a:bodyPr/>
                    <a:lstStyle/>
                    <a:p>
                      <a:pPr lvl="0"/>
                      <a:endParaRPr lang="pt-PT" sz="10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pt-PT" sz="1000" b="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00932">
                <a:tc>
                  <a:txBody>
                    <a:bodyPr/>
                    <a:lstStyle/>
                    <a:p>
                      <a:pPr lvl="0"/>
                      <a:r>
                        <a:rPr lang="pt-PT" sz="1400" dirty="0" err="1"/>
                        <a:t>Tax</a:t>
                      </a:r>
                      <a:r>
                        <a:rPr lang="pt-PT" sz="1400" baseline="0" dirty="0"/>
                        <a:t> </a:t>
                      </a:r>
                      <a:r>
                        <a:rPr lang="pt-PT" sz="1400" baseline="0" dirty="0" err="1"/>
                        <a:t>expense</a:t>
                      </a:r>
                      <a:endParaRPr lang="pt-PT" sz="14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400" b="0" dirty="0">
                          <a:latin typeface="Arial" charset="0"/>
                          <a:ea typeface="Arial" charset="0"/>
                          <a:cs typeface="Arial" charset="0"/>
                        </a:rPr>
                        <a:t>1 600</a:t>
                      </a: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00932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PT" sz="1000" b="1" i="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pt-PT" sz="1000" b="1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00932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400" b="1" i="0" dirty="0"/>
                        <a:t>NET INCOME</a:t>
                      </a:r>
                      <a:endParaRPr lang="pt-PT" sz="1400" b="1" i="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400" b="1" dirty="0">
                          <a:latin typeface="Arial" charset="0"/>
                          <a:ea typeface="Arial" charset="0"/>
                          <a:cs typeface="Arial" charset="0"/>
                        </a:rPr>
                        <a:t>2 300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sp>
        <p:nvSpPr>
          <p:cNvPr id="17" name="CaixaDeTexto 16"/>
          <p:cNvSpPr txBox="1"/>
          <p:nvPr/>
        </p:nvSpPr>
        <p:spPr>
          <a:xfrm>
            <a:off x="5436096" y="2204864"/>
            <a:ext cx="3611840" cy="73866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PT" sz="14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EBITDA</a:t>
            </a:r>
            <a:r>
              <a:rPr lang="pt-PT" sz="14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: </a:t>
            </a:r>
            <a:r>
              <a:rPr lang="pt-PT" sz="14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Earnings</a:t>
            </a:r>
            <a:r>
              <a:rPr lang="pt-PT" sz="14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pt-PT" sz="14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Before</a:t>
            </a:r>
            <a:r>
              <a:rPr lang="pt-PT" sz="14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pt-PT" sz="14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Interest</a:t>
            </a:r>
            <a:r>
              <a:rPr lang="pt-PT" sz="14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, Taxes, </a:t>
            </a:r>
            <a:r>
              <a:rPr lang="pt-PT" sz="14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Depreciation</a:t>
            </a:r>
            <a:r>
              <a:rPr lang="pt-PT" sz="14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pt-PT" sz="14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and</a:t>
            </a:r>
            <a:r>
              <a:rPr lang="pt-PT" sz="14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pt-PT" sz="14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Amortization</a:t>
            </a:r>
            <a:endParaRPr lang="pt-PT" sz="14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CaixaDeTexto 19"/>
          <p:cNvSpPr txBox="1"/>
          <p:nvPr/>
        </p:nvSpPr>
        <p:spPr>
          <a:xfrm>
            <a:off x="5436096" y="3465520"/>
            <a:ext cx="3611840" cy="415498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PT" sz="14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EBIT</a:t>
            </a:r>
            <a:r>
              <a:rPr lang="pt-PT" sz="14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: </a:t>
            </a:r>
            <a:r>
              <a:rPr lang="pt-PT" sz="14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Earnings</a:t>
            </a:r>
            <a:r>
              <a:rPr lang="pt-PT" sz="14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pt-PT" sz="14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Before</a:t>
            </a:r>
            <a:r>
              <a:rPr lang="pt-PT" sz="14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pt-PT" sz="14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Interest</a:t>
            </a:r>
            <a:r>
              <a:rPr lang="pt-PT" sz="14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pt-PT" sz="14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and</a:t>
            </a:r>
            <a:r>
              <a:rPr lang="pt-PT" sz="14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Taxes, </a:t>
            </a:r>
          </a:p>
        </p:txBody>
      </p:sp>
      <p:sp>
        <p:nvSpPr>
          <p:cNvPr id="21" name="CaixaDeTexto 20"/>
          <p:cNvSpPr txBox="1"/>
          <p:nvPr/>
        </p:nvSpPr>
        <p:spPr>
          <a:xfrm>
            <a:off x="5436096" y="4566417"/>
            <a:ext cx="3611840" cy="415498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PT" sz="14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EBT</a:t>
            </a:r>
            <a:r>
              <a:rPr lang="pt-PT" sz="14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: </a:t>
            </a:r>
            <a:r>
              <a:rPr lang="pt-PT" sz="14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Earnings</a:t>
            </a:r>
            <a:r>
              <a:rPr lang="pt-PT" sz="14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pt-PT" sz="14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Before</a:t>
            </a:r>
            <a:r>
              <a:rPr lang="pt-PT" sz="14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Taxes </a:t>
            </a:r>
          </a:p>
        </p:txBody>
      </p:sp>
      <p:sp>
        <p:nvSpPr>
          <p:cNvPr id="7" name="Seta para a Direita 6"/>
          <p:cNvSpPr/>
          <p:nvPr/>
        </p:nvSpPr>
        <p:spPr>
          <a:xfrm>
            <a:off x="5111496" y="2399312"/>
            <a:ext cx="288032" cy="34612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8" name="Seta para a Direita 7"/>
          <p:cNvSpPr/>
          <p:nvPr/>
        </p:nvSpPr>
        <p:spPr>
          <a:xfrm>
            <a:off x="5111496" y="3500209"/>
            <a:ext cx="288032" cy="34612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9" name="Seta para a Direita 8"/>
          <p:cNvSpPr/>
          <p:nvPr/>
        </p:nvSpPr>
        <p:spPr>
          <a:xfrm>
            <a:off x="5111496" y="4601106"/>
            <a:ext cx="288032" cy="34612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744951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0" grpId="0" animBg="1"/>
      <p:bldP spid="21" grpId="0" animBg="1"/>
      <p:bldP spid="7" grpId="0" animBg="1"/>
      <p:bldP spid="8" grpId="0" animBg="1"/>
      <p:bldP spid="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457200" y="229759"/>
            <a:ext cx="8229600" cy="735436"/>
          </a:xfrm>
          <a:prstGeom prst="rect">
            <a:avLst/>
          </a:prstGeom>
        </p:spPr>
        <p:txBody>
          <a:bodyPr vert="horz" lIns="45720" rIns="45720" anchor="ctr">
            <a:normAutofit fontScale="92500" lnSpcReduction="10000"/>
          </a:bodyPr>
          <a:lstStyle>
            <a:defPPr>
              <a:defRPr lang="en-US"/>
            </a:defPPr>
            <a:lvl1pPr>
              <a:spcBef>
                <a:spcPct val="0"/>
              </a:spcBef>
              <a:buNone/>
              <a:defRPr kumimoji="0" sz="4600"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prstClr val="black"/>
                </a:solidFill>
                <a:latin typeface="Franklin Gothic Book" charset="0"/>
                <a:ea typeface="Franklin Gothic Book" charset="0"/>
                <a:cs typeface="Franklin Gothic Book" charset="0"/>
              </a:rPr>
              <a:t>CASH FLOW STATEMENT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4153">
            <a:off x="533662" y="988647"/>
            <a:ext cx="3795513" cy="4112809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971600" y="5427851"/>
            <a:ext cx="7848872" cy="1338828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PT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DYNAMIC VIEW</a:t>
            </a:r>
          </a:p>
          <a:p>
            <a:pPr algn="ctr">
              <a:lnSpc>
                <a:spcPct val="150000"/>
              </a:lnSpc>
            </a:pPr>
            <a:r>
              <a:rPr lang="pt-PT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Records </a:t>
            </a:r>
            <a:r>
              <a:rPr lang="pt-PT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the</a:t>
            </a:r>
            <a:r>
              <a:rPr lang="pt-PT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pt-PT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movement</a:t>
            </a:r>
            <a:r>
              <a:rPr lang="pt-PT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pt-PT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of</a:t>
            </a:r>
            <a:r>
              <a:rPr lang="pt-PT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pt-PT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money</a:t>
            </a:r>
            <a:r>
              <a:rPr lang="pt-PT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(in </a:t>
            </a:r>
            <a:r>
              <a:rPr lang="pt-PT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and</a:t>
            </a:r>
            <a:r>
              <a:rPr lang="pt-PT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out </a:t>
            </a:r>
            <a:r>
              <a:rPr lang="pt-PT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of</a:t>
            </a:r>
            <a:r>
              <a:rPr lang="pt-PT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a </a:t>
            </a:r>
            <a:r>
              <a:rPr lang="pt-PT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company</a:t>
            </a:r>
            <a:r>
              <a:rPr lang="pt-PT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), </a:t>
            </a:r>
            <a:r>
              <a:rPr lang="pt-PT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between</a:t>
            </a:r>
            <a:r>
              <a:rPr lang="pt-PT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pt-PT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two</a:t>
            </a:r>
            <a:r>
              <a:rPr lang="pt-PT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Balance </a:t>
            </a:r>
            <a:r>
              <a:rPr lang="pt-PT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Sheets</a:t>
            </a:r>
            <a:r>
              <a:rPr lang="pt-PT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40000" flipH="1">
            <a:off x="1038898" y="1813784"/>
            <a:ext cx="2505891" cy="1418961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83253">
            <a:off x="5337285" y="947913"/>
            <a:ext cx="3795513" cy="4112809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 rot="21240000">
            <a:off x="1489008" y="4225853"/>
            <a:ext cx="2172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 err="1">
                <a:latin typeface="Arial" charset="0"/>
                <a:ea typeface="Arial" charset="0"/>
                <a:cs typeface="Arial" charset="0"/>
              </a:rPr>
              <a:t>Emp</a:t>
            </a:r>
            <a:r>
              <a:rPr lang="pt-PT" dirty="0">
                <a:latin typeface="Arial" charset="0"/>
                <a:ea typeface="Arial" charset="0"/>
                <a:cs typeface="Arial" charset="0"/>
              </a:rPr>
              <a:t>. C., </a:t>
            </a:r>
            <a:r>
              <a:rPr lang="pt-PT" dirty="0" err="1">
                <a:latin typeface="Arial" charset="0"/>
                <a:ea typeface="Arial" charset="0"/>
                <a:cs typeface="Arial" charset="0"/>
              </a:rPr>
              <a:t>Lda</a:t>
            </a:r>
            <a:r>
              <a:rPr lang="pt-PT" dirty="0">
                <a:latin typeface="Arial" charset="0"/>
                <a:ea typeface="Arial" charset="0"/>
                <a:cs typeface="Arial" charset="0"/>
              </a:rPr>
              <a:t>, 2017</a:t>
            </a:r>
          </a:p>
        </p:txBody>
      </p:sp>
      <p:sp>
        <p:nvSpPr>
          <p:cNvPr id="9" name="CaixaDeTexto 8"/>
          <p:cNvSpPr txBox="1"/>
          <p:nvPr/>
        </p:nvSpPr>
        <p:spPr>
          <a:xfrm rot="300000">
            <a:off x="5952114" y="4176419"/>
            <a:ext cx="2172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 err="1">
                <a:latin typeface="Arial" charset="0"/>
                <a:ea typeface="Arial" charset="0"/>
                <a:cs typeface="Arial" charset="0"/>
              </a:rPr>
              <a:t>Emp</a:t>
            </a:r>
            <a:r>
              <a:rPr lang="pt-PT" dirty="0">
                <a:latin typeface="Arial" charset="0"/>
                <a:ea typeface="Arial" charset="0"/>
                <a:cs typeface="Arial" charset="0"/>
              </a:rPr>
              <a:t>. C., </a:t>
            </a:r>
            <a:r>
              <a:rPr lang="pt-PT" dirty="0" err="1">
                <a:latin typeface="Arial" charset="0"/>
                <a:ea typeface="Arial" charset="0"/>
                <a:cs typeface="Arial" charset="0"/>
              </a:rPr>
              <a:t>Lda</a:t>
            </a:r>
            <a:r>
              <a:rPr lang="pt-PT" dirty="0">
                <a:latin typeface="Arial" charset="0"/>
                <a:ea typeface="Arial" charset="0"/>
                <a:cs typeface="Arial" charset="0"/>
              </a:rPr>
              <a:t>, 2018</a:t>
            </a: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00000">
            <a:off x="5933986" y="1659886"/>
            <a:ext cx="2520860" cy="1890645"/>
          </a:xfrm>
          <a:prstGeom prst="rect">
            <a:avLst/>
          </a:prstGeom>
        </p:spPr>
      </p:pic>
      <p:sp>
        <p:nvSpPr>
          <p:cNvPr id="11" name="Retângulo 10"/>
          <p:cNvSpPr/>
          <p:nvPr/>
        </p:nvSpPr>
        <p:spPr>
          <a:xfrm>
            <a:off x="0" y="1052736"/>
            <a:ext cx="9144000" cy="4032448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" name="Seta para a Direita 1"/>
          <p:cNvSpPr/>
          <p:nvPr/>
        </p:nvSpPr>
        <p:spPr>
          <a:xfrm>
            <a:off x="3851920" y="1816185"/>
            <a:ext cx="1834638" cy="2376264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/>
              <a:t>Cash </a:t>
            </a:r>
            <a:r>
              <a:rPr lang="pt-PT" dirty="0" err="1"/>
              <a:t>flow</a:t>
            </a:r>
            <a:endParaRPr lang="pt-PT" dirty="0"/>
          </a:p>
          <a:p>
            <a:pPr algn="ctr"/>
            <a:r>
              <a:rPr lang="pt-PT" dirty="0" err="1"/>
              <a:t>Statement</a:t>
            </a:r>
            <a:endParaRPr lang="pt-PT" dirty="0"/>
          </a:p>
          <a:p>
            <a:pPr algn="ctr"/>
            <a:r>
              <a:rPr lang="pt-PT" dirty="0" err="1"/>
              <a:t>Emp</a:t>
            </a:r>
            <a:r>
              <a:rPr lang="pt-PT" dirty="0"/>
              <a:t>. C., </a:t>
            </a:r>
            <a:r>
              <a:rPr lang="pt-PT" dirty="0" err="1"/>
              <a:t>Lda</a:t>
            </a:r>
            <a:endParaRPr lang="pt-PT" dirty="0"/>
          </a:p>
          <a:p>
            <a:pPr algn="ctr"/>
            <a:r>
              <a:rPr lang="pt-PT" dirty="0"/>
              <a:t>2018</a:t>
            </a:r>
          </a:p>
        </p:txBody>
      </p:sp>
    </p:spTree>
    <p:extLst>
      <p:ext uri="{BB962C8B-B14F-4D97-AF65-F5344CB8AC3E}">
        <p14:creationId xmlns:p14="http://schemas.microsoft.com/office/powerpoint/2010/main" val="112221963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457200" y="229759"/>
            <a:ext cx="8229600" cy="735436"/>
          </a:xfrm>
          <a:prstGeom prst="rect">
            <a:avLst/>
          </a:prstGeom>
        </p:spPr>
        <p:txBody>
          <a:bodyPr vert="horz" lIns="45720" rIns="45720" anchor="ctr">
            <a:normAutofit fontScale="92500" lnSpcReduction="10000"/>
          </a:bodyPr>
          <a:lstStyle>
            <a:defPPr>
              <a:defRPr lang="en-US"/>
            </a:defPPr>
            <a:lvl1pPr>
              <a:spcBef>
                <a:spcPct val="0"/>
              </a:spcBef>
              <a:buNone/>
              <a:defRPr kumimoji="0" sz="4600"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prstClr val="black"/>
                </a:solidFill>
                <a:latin typeface="Franklin Gothic Book" charset="0"/>
                <a:ea typeface="Franklin Gothic Book" charset="0"/>
                <a:cs typeface="Franklin Gothic Book" charset="0"/>
              </a:rPr>
              <a:t>CASH FLOW STATEMENT</a:t>
            </a: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2269130"/>
              </p:ext>
            </p:extLst>
          </p:nvPr>
        </p:nvGraphicFramePr>
        <p:xfrm>
          <a:off x="541338" y="1556792"/>
          <a:ext cx="5257038" cy="3810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1769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00932">
                <a:tc>
                  <a:txBody>
                    <a:bodyPr/>
                    <a:lstStyle/>
                    <a:p>
                      <a:endParaRPr lang="pt-PT" sz="1400" b="1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400" b="1" dirty="0"/>
                        <a:t>EUROS</a:t>
                      </a:r>
                      <a:endParaRPr lang="pt-PT" sz="1400" b="1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932">
                <a:tc>
                  <a:txBody>
                    <a:bodyPr/>
                    <a:lstStyle/>
                    <a:p>
                      <a:pPr lvl="0"/>
                      <a:r>
                        <a:rPr lang="pt-PT" sz="1400" b="1" dirty="0">
                          <a:latin typeface="Arial" charset="0"/>
                          <a:ea typeface="Arial" charset="0"/>
                          <a:cs typeface="Arial" charset="0"/>
                        </a:rPr>
                        <a:t>CASH</a:t>
                      </a:r>
                      <a:r>
                        <a:rPr lang="pt-PT" sz="1400" b="1" baseline="0" dirty="0">
                          <a:latin typeface="Arial" charset="0"/>
                          <a:ea typeface="Arial" charset="0"/>
                          <a:cs typeface="Arial" charset="0"/>
                        </a:rPr>
                        <a:t> FLOW FROM OPERATING ACTIVITIES</a:t>
                      </a:r>
                      <a:endParaRPr lang="pt-PT" sz="1400" b="1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pt-PT" sz="14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932">
                <a:tc>
                  <a:txBody>
                    <a:bodyPr/>
                    <a:lstStyle/>
                    <a:p>
                      <a:pPr lvl="0"/>
                      <a:r>
                        <a:rPr lang="pt-PT" sz="1400" b="0" dirty="0"/>
                        <a:t>Cash</a:t>
                      </a:r>
                      <a:r>
                        <a:rPr lang="pt-PT" sz="1400" b="0" baseline="0" dirty="0"/>
                        <a:t> </a:t>
                      </a:r>
                      <a:r>
                        <a:rPr lang="pt-PT" sz="1400" b="0" baseline="0" dirty="0" err="1"/>
                        <a:t>receipts</a:t>
                      </a:r>
                      <a:r>
                        <a:rPr lang="pt-PT" sz="1400" b="0" baseline="0" dirty="0"/>
                        <a:t> </a:t>
                      </a:r>
                      <a:r>
                        <a:rPr lang="pt-PT" sz="1400" b="0" baseline="0" dirty="0" err="1"/>
                        <a:t>from</a:t>
                      </a:r>
                      <a:r>
                        <a:rPr lang="pt-PT" sz="1400" b="0" baseline="0" dirty="0"/>
                        <a:t> </a:t>
                      </a:r>
                      <a:r>
                        <a:rPr lang="pt-PT" sz="1400" b="0" baseline="0" dirty="0" err="1"/>
                        <a:t>customers</a:t>
                      </a:r>
                      <a:endParaRPr lang="pt-PT" sz="1400" b="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400" dirty="0">
                          <a:latin typeface="Arial" charset="0"/>
                          <a:ea typeface="Arial" charset="0"/>
                          <a:cs typeface="Arial" charset="0"/>
                        </a:rPr>
                        <a:t>124 000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932">
                <a:tc>
                  <a:txBody>
                    <a:bodyPr/>
                    <a:lstStyle/>
                    <a:p>
                      <a:pPr lvl="0"/>
                      <a:r>
                        <a:rPr lang="pt-PT" sz="1400" dirty="0"/>
                        <a:t>Cash </a:t>
                      </a:r>
                      <a:r>
                        <a:rPr lang="pt-PT" sz="1400" dirty="0" err="1"/>
                        <a:t>paid</a:t>
                      </a:r>
                      <a:r>
                        <a:rPr lang="pt-PT" sz="1400" dirty="0"/>
                        <a:t> to </a:t>
                      </a:r>
                      <a:r>
                        <a:rPr lang="pt-PT" sz="1400" dirty="0" err="1"/>
                        <a:t>suppliers</a:t>
                      </a:r>
                      <a:r>
                        <a:rPr lang="pt-PT" sz="1400" dirty="0"/>
                        <a:t> </a:t>
                      </a:r>
                      <a:r>
                        <a:rPr lang="pt-PT" sz="1400" dirty="0" err="1"/>
                        <a:t>and</a:t>
                      </a:r>
                      <a:r>
                        <a:rPr lang="pt-PT" sz="1400" baseline="0" dirty="0"/>
                        <a:t> </a:t>
                      </a:r>
                      <a:r>
                        <a:rPr lang="pt-PT" sz="1400" baseline="0" dirty="0" err="1"/>
                        <a:t>employees</a:t>
                      </a:r>
                      <a:endParaRPr lang="pt-PT" sz="14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400" dirty="0">
                          <a:latin typeface="Arial" charset="0"/>
                          <a:ea typeface="Arial" charset="0"/>
                          <a:cs typeface="Arial" charset="0"/>
                        </a:rPr>
                        <a:t>(105 600)</a:t>
                      </a: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0932">
                <a:tc>
                  <a:txBody>
                    <a:bodyPr/>
                    <a:lstStyle/>
                    <a:p>
                      <a:pPr marL="0" lvl="0" algn="l" defTabSz="457200" rtl="0" eaLnBrk="1" latinLnBrk="0" hangingPunct="1"/>
                      <a:r>
                        <a:rPr lang="pt-PT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Cash </a:t>
                      </a:r>
                      <a:r>
                        <a:rPr lang="pt-PT" sz="14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generated</a:t>
                      </a:r>
                      <a:r>
                        <a:rPr lang="pt-PT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PT" sz="14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from</a:t>
                      </a:r>
                      <a:r>
                        <a:rPr lang="pt-PT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PT" sz="14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operations</a:t>
                      </a:r>
                      <a:endParaRPr lang="pt-PT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400" dirty="0">
                          <a:latin typeface="Arial" charset="0"/>
                          <a:ea typeface="Arial" charset="0"/>
                          <a:cs typeface="Arial" charset="0"/>
                        </a:rPr>
                        <a:t>18 400</a:t>
                      </a:r>
                    </a:p>
                  </a:txBody>
                  <a:tcP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2184">
                <a:tc>
                  <a:txBody>
                    <a:bodyPr/>
                    <a:lstStyle/>
                    <a:p>
                      <a:pPr marL="0" lvl="0" algn="l" defTabSz="457200" rtl="0" eaLnBrk="1" latinLnBrk="0" hangingPunct="1"/>
                      <a:endParaRPr lang="pt-PT" sz="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pt-PT" sz="4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0932">
                <a:tc>
                  <a:txBody>
                    <a:bodyPr/>
                    <a:lstStyle/>
                    <a:p>
                      <a:pPr marL="0" lvl="0" algn="l" defTabSz="457200" rtl="0" eaLnBrk="1" latinLnBrk="0" hangingPunct="1"/>
                      <a:r>
                        <a:rPr lang="pt-PT" sz="14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Interest</a:t>
                      </a:r>
                      <a:r>
                        <a:rPr lang="pt-PT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PT" sz="14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paid</a:t>
                      </a:r>
                      <a:endParaRPr lang="pt-PT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400" dirty="0">
                          <a:latin typeface="Arial" charset="0"/>
                          <a:ea typeface="Arial" charset="0"/>
                          <a:cs typeface="Arial" charset="0"/>
                        </a:rPr>
                        <a:t>(2 000)</a:t>
                      </a:r>
                    </a:p>
                  </a:txBody>
                  <a:tcP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0932">
                <a:tc>
                  <a:txBody>
                    <a:bodyPr/>
                    <a:lstStyle/>
                    <a:p>
                      <a:pPr marL="0" lvl="0" algn="l" defTabSz="457200" rtl="0" eaLnBrk="1" latinLnBrk="0" hangingPunct="1"/>
                      <a:r>
                        <a:rPr lang="pt-PT" sz="14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Tax</a:t>
                      </a:r>
                      <a:r>
                        <a:rPr lang="pt-PT" sz="14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PT" sz="1400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paid</a:t>
                      </a:r>
                      <a:endParaRPr lang="pt-PT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400" dirty="0">
                          <a:latin typeface="Arial" charset="0"/>
                          <a:ea typeface="Arial" charset="0"/>
                          <a:cs typeface="Arial" charset="0"/>
                        </a:rPr>
                        <a:t>(1 600)</a:t>
                      </a:r>
                    </a:p>
                  </a:txBody>
                  <a:tcP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0932">
                <a:tc>
                  <a:txBody>
                    <a:bodyPr/>
                    <a:lstStyle/>
                    <a:p>
                      <a:pPr marL="0" lvl="0" algn="l" defTabSz="457200" rtl="0" eaLnBrk="1" latinLnBrk="0" hangingPunct="1"/>
                      <a:r>
                        <a:rPr lang="pt-PT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Net cash </a:t>
                      </a:r>
                      <a:r>
                        <a:rPr lang="pt-PT" sz="14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flow</a:t>
                      </a:r>
                      <a:r>
                        <a:rPr lang="pt-PT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PT" sz="14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from</a:t>
                      </a:r>
                      <a:r>
                        <a:rPr lang="pt-PT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PT" sz="14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operating</a:t>
                      </a:r>
                      <a:r>
                        <a:rPr lang="pt-PT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PT" sz="14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activities</a:t>
                      </a:r>
                      <a:endParaRPr lang="pt-PT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400" dirty="0">
                          <a:latin typeface="Arial" charset="0"/>
                          <a:ea typeface="Arial" charset="0"/>
                          <a:cs typeface="Arial" charset="0"/>
                        </a:rPr>
                        <a:t>14 800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0932">
                <a:tc>
                  <a:txBody>
                    <a:bodyPr/>
                    <a:lstStyle/>
                    <a:p>
                      <a:pPr lvl="0"/>
                      <a:endParaRPr lang="pt-PT" sz="14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pt-PT" sz="14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00932">
                <a:tc>
                  <a:txBody>
                    <a:bodyPr/>
                    <a:lstStyle/>
                    <a:p>
                      <a:pPr lvl="0"/>
                      <a:r>
                        <a:rPr lang="pt-PT" sz="1400" b="1" i="0" dirty="0">
                          <a:latin typeface="Arial" charset="0"/>
                          <a:ea typeface="Arial" charset="0"/>
                          <a:cs typeface="Arial" charset="0"/>
                        </a:rPr>
                        <a:t>NET INCREASE/DECREASE</a:t>
                      </a:r>
                      <a:r>
                        <a:rPr lang="pt-PT" sz="1400" b="1" i="0" baseline="0" dirty="0">
                          <a:latin typeface="Arial" charset="0"/>
                          <a:ea typeface="Arial" charset="0"/>
                          <a:cs typeface="Arial" charset="0"/>
                        </a:rPr>
                        <a:t> IN CASH</a:t>
                      </a:r>
                      <a:endParaRPr lang="pt-PT" sz="1400" b="1" i="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PT" sz="1400" kern="1200" dirty="0">
                        <a:solidFill>
                          <a:schemeClr val="tx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00932">
                <a:tc>
                  <a:txBody>
                    <a:bodyPr/>
                    <a:lstStyle/>
                    <a:p>
                      <a:pPr lvl="0"/>
                      <a:r>
                        <a:rPr lang="pt-PT" sz="1400" b="0" dirty="0">
                          <a:latin typeface="+mn-lt"/>
                          <a:ea typeface="+mn-ea"/>
                          <a:cs typeface="+mn-cs"/>
                        </a:rPr>
                        <a:t>Cash</a:t>
                      </a:r>
                      <a:r>
                        <a:rPr lang="pt-PT" sz="1400" b="0" baseline="0" dirty="0"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PT" sz="1400" b="0" baseline="0" dirty="0" err="1">
                          <a:latin typeface="+mn-lt"/>
                          <a:ea typeface="+mn-ea"/>
                          <a:cs typeface="+mn-cs"/>
                        </a:rPr>
                        <a:t>at</a:t>
                      </a:r>
                      <a:r>
                        <a:rPr lang="pt-PT" sz="1400" b="0" baseline="0" dirty="0"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PT" sz="1400" b="0" baseline="0" dirty="0" err="1">
                          <a:latin typeface="+mn-lt"/>
                          <a:ea typeface="+mn-ea"/>
                          <a:cs typeface="+mn-cs"/>
                        </a:rPr>
                        <a:t>the</a:t>
                      </a:r>
                      <a:r>
                        <a:rPr lang="pt-PT" sz="1400" b="0" baseline="0" dirty="0"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PT" sz="1400" b="0" baseline="0" dirty="0" err="1">
                          <a:latin typeface="+mn-lt"/>
                          <a:ea typeface="+mn-ea"/>
                          <a:cs typeface="+mn-cs"/>
                        </a:rPr>
                        <a:t>beginning</a:t>
                      </a:r>
                      <a:r>
                        <a:rPr lang="pt-PT" sz="1400" b="0" baseline="0" dirty="0"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PT" sz="1400" b="0" baseline="0" dirty="0" err="1">
                          <a:latin typeface="+mn-lt"/>
                          <a:ea typeface="+mn-ea"/>
                          <a:cs typeface="+mn-cs"/>
                        </a:rPr>
                        <a:t>of</a:t>
                      </a:r>
                      <a:r>
                        <a:rPr lang="pt-PT" sz="1400" b="0" baseline="0" dirty="0"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PT" sz="1400" b="0" baseline="0" dirty="0" err="1">
                          <a:latin typeface="+mn-lt"/>
                          <a:ea typeface="+mn-ea"/>
                          <a:cs typeface="+mn-cs"/>
                        </a:rPr>
                        <a:t>the</a:t>
                      </a:r>
                      <a:r>
                        <a:rPr lang="pt-PT" sz="1400" b="0" baseline="0" dirty="0"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PT" sz="1400" b="0" baseline="0" dirty="0" err="1">
                          <a:latin typeface="+mn-lt"/>
                          <a:ea typeface="+mn-ea"/>
                          <a:cs typeface="+mn-cs"/>
                        </a:rPr>
                        <a:t>period</a:t>
                      </a:r>
                      <a:endParaRPr lang="pt-PT" sz="1400" b="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400" dirty="0">
                          <a:latin typeface="Arial" charset="0"/>
                          <a:ea typeface="Arial" charset="0"/>
                          <a:cs typeface="Arial" charset="0"/>
                        </a:rPr>
                        <a:t>2 400</a:t>
                      </a: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00932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Cash </a:t>
                      </a:r>
                      <a:r>
                        <a:rPr lang="pt-PT" sz="14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at</a:t>
                      </a:r>
                      <a:r>
                        <a:rPr lang="pt-PT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PT" sz="14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the</a:t>
                      </a:r>
                      <a:r>
                        <a:rPr lang="pt-PT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PT" sz="14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end</a:t>
                      </a:r>
                      <a:r>
                        <a:rPr lang="pt-PT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PT" sz="14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of</a:t>
                      </a:r>
                      <a:r>
                        <a:rPr lang="pt-PT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PT" sz="14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the</a:t>
                      </a:r>
                      <a:r>
                        <a:rPr lang="pt-PT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PT" sz="14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period</a:t>
                      </a:r>
                      <a:endParaRPr lang="pt-PT" sz="14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/>
                      <a:r>
                        <a:rPr lang="pt-PT" sz="1400" kern="1200" dirty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17 200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4386618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Money, Money, Money</a:t>
            </a:r>
            <a:r>
              <a:rPr lang="en-US" dirty="0"/>
              <a:t>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3F (Family, Fools and Friends)</a:t>
            </a:r>
          </a:p>
          <a:p>
            <a:r>
              <a:rPr lang="en-GB" dirty="0"/>
              <a:t>BA (Business Angels)</a:t>
            </a:r>
          </a:p>
          <a:p>
            <a:r>
              <a:rPr lang="en-GB" dirty="0"/>
              <a:t>VC (venture Capital)</a:t>
            </a:r>
          </a:p>
          <a:p>
            <a:r>
              <a:rPr lang="en-GB" dirty="0"/>
              <a:t>Bank</a:t>
            </a:r>
          </a:p>
          <a:p>
            <a:r>
              <a:rPr lang="en-GB" dirty="0"/>
              <a:t>Grants and government support</a:t>
            </a:r>
          </a:p>
        </p:txBody>
      </p:sp>
    </p:spTree>
    <p:extLst>
      <p:ext uri="{BB962C8B-B14F-4D97-AF65-F5344CB8AC3E}">
        <p14:creationId xmlns:p14="http://schemas.microsoft.com/office/powerpoint/2010/main" val="4713752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908720"/>
            <a:ext cx="9144000" cy="457200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-828600" y="980728"/>
            <a:ext cx="8229600" cy="735436"/>
          </a:xfrm>
          <a:prstGeom prst="rect">
            <a:avLst/>
          </a:prstGeom>
        </p:spPr>
        <p:txBody>
          <a:bodyPr vert="horz" lIns="45720" rIns="45720" anchor="ctr">
            <a:normAutofit fontScale="92500" lnSpcReduction="10000"/>
          </a:bodyPr>
          <a:lstStyle>
            <a:defPPr>
              <a:defRPr lang="en-US"/>
            </a:defPPr>
            <a:lvl1pPr>
              <a:spcBef>
                <a:spcPct val="0"/>
              </a:spcBef>
              <a:buNone/>
              <a:defRPr kumimoji="0" sz="4600"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latin typeface="Franklin Gothic Book" charset="0"/>
                <a:ea typeface="Franklin Gothic Book" charset="0"/>
                <a:cs typeface="Franklin Gothic Book" charset="0"/>
              </a:rPr>
              <a:t>LET’S CREATE A COMPANY!</a:t>
            </a: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9897954"/>
              </p:ext>
            </p:extLst>
          </p:nvPr>
        </p:nvGraphicFramePr>
        <p:xfrm>
          <a:off x="3144317" y="5733256"/>
          <a:ext cx="2834446" cy="74168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28344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PT" dirty="0">
                          <a:latin typeface="Arial" charset="0"/>
                          <a:ea typeface="Arial" charset="0"/>
                          <a:cs typeface="Arial" charset="0"/>
                        </a:rPr>
                        <a:t>NAME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PT" dirty="0" err="1">
                          <a:latin typeface="Arial" charset="0"/>
                          <a:ea typeface="Arial" charset="0"/>
                          <a:cs typeface="Arial" charset="0"/>
                        </a:rPr>
                        <a:t>Emp</a:t>
                      </a:r>
                      <a:r>
                        <a:rPr lang="pt-PT" dirty="0">
                          <a:latin typeface="Arial" charset="0"/>
                          <a:ea typeface="Arial" charset="0"/>
                          <a:cs typeface="Arial" charset="0"/>
                        </a:rPr>
                        <a:t>. </a:t>
                      </a:r>
                      <a:r>
                        <a:rPr lang="pt-PT" baseline="0" dirty="0">
                          <a:latin typeface="Arial" charset="0"/>
                          <a:ea typeface="Arial" charset="0"/>
                          <a:cs typeface="Arial" charset="0"/>
                        </a:rPr>
                        <a:t>C., Lda.</a:t>
                      </a:r>
                      <a:endParaRPr lang="pt-PT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7230753"/>
              </p:ext>
            </p:extLst>
          </p:nvPr>
        </p:nvGraphicFramePr>
        <p:xfrm>
          <a:off x="158592" y="5738936"/>
          <a:ext cx="2834446" cy="74168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28344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PT" dirty="0">
                          <a:latin typeface="Arial" charset="0"/>
                          <a:ea typeface="Arial" charset="0"/>
                          <a:cs typeface="Arial" charset="0"/>
                        </a:rPr>
                        <a:t>SHAREHOLDERS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PT" dirty="0">
                          <a:latin typeface="Arial" charset="0"/>
                          <a:ea typeface="Arial" charset="0"/>
                          <a:cs typeface="Arial" charset="0"/>
                        </a:rPr>
                        <a:t>Helena, Rita, Bruno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9" name="Tabe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546951"/>
              </p:ext>
            </p:extLst>
          </p:nvPr>
        </p:nvGraphicFramePr>
        <p:xfrm>
          <a:off x="6130042" y="5733256"/>
          <a:ext cx="2834446" cy="74168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28344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PT" dirty="0">
                          <a:latin typeface="Arial" charset="0"/>
                          <a:ea typeface="Arial" charset="0"/>
                          <a:cs typeface="Arial" charset="0"/>
                        </a:rPr>
                        <a:t>EMPLOYEES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PT" dirty="0">
                          <a:latin typeface="Arial" charset="0"/>
                          <a:ea typeface="Arial" charset="0"/>
                          <a:cs typeface="Arial" charset="0"/>
                        </a:rPr>
                        <a:t>YOU!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72732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03200"/>
            <a:ext cx="9144000" cy="64332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51720" y="6477745"/>
            <a:ext cx="5760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err="1">
                <a:solidFill>
                  <a:schemeClr val="bg1">
                    <a:lumMod val="65000"/>
                  </a:schemeClr>
                </a:solidFill>
              </a:rPr>
              <a:t>naeem@startup-advisor.com</a:t>
            </a:r>
            <a:endParaRPr lang="en-GB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540348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458200" cy="1143000"/>
          </a:xfrm>
        </p:spPr>
        <p:txBody>
          <a:bodyPr>
            <a:normAutofit fontScale="90000"/>
          </a:bodyPr>
          <a:lstStyle/>
          <a:p>
            <a:r>
              <a:rPr lang="pt-PT" dirty="0" err="1"/>
              <a:t>Investments</a:t>
            </a:r>
            <a:r>
              <a:rPr lang="pt-PT" dirty="0"/>
              <a:t> </a:t>
            </a:r>
            <a:r>
              <a:rPr lang="pt-PT" dirty="0" err="1"/>
              <a:t>evaluation</a:t>
            </a:r>
            <a:r>
              <a:rPr lang="pt-PT" dirty="0"/>
              <a:t> (</a:t>
            </a:r>
            <a:r>
              <a:rPr lang="pt-PT" dirty="0" err="1"/>
              <a:t>or</a:t>
            </a:r>
            <a:r>
              <a:rPr lang="pt-PT" dirty="0"/>
              <a:t> </a:t>
            </a:r>
            <a:r>
              <a:rPr lang="pt-PT" dirty="0" err="1"/>
              <a:t>Investor’s</a:t>
            </a:r>
            <a:r>
              <a:rPr lang="pt-PT" dirty="0"/>
              <a:t> </a:t>
            </a:r>
            <a:r>
              <a:rPr lang="pt-PT" dirty="0" err="1"/>
              <a:t>talk</a:t>
            </a:r>
            <a:r>
              <a:rPr lang="pt-PT" dirty="0"/>
              <a:t>!!)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Net present Value method (</a:t>
            </a:r>
            <a:r>
              <a:rPr lang="en-GB" dirty="0">
                <a:solidFill>
                  <a:srgbClr val="FFCC00"/>
                </a:solidFill>
              </a:rPr>
              <a:t>NPV = VAL</a:t>
            </a:r>
            <a:r>
              <a:rPr lang="en-GB" dirty="0"/>
              <a:t>)</a:t>
            </a:r>
          </a:p>
          <a:p>
            <a:pPr lvl="1">
              <a:buNone/>
            </a:pPr>
            <a:r>
              <a:rPr lang="en-GB" dirty="0"/>
              <a:t>	opportunity cost and time value of money</a:t>
            </a:r>
          </a:p>
          <a:p>
            <a:pPr lvl="1">
              <a:buNone/>
            </a:pPr>
            <a:endParaRPr lang="en-GB" dirty="0"/>
          </a:p>
          <a:p>
            <a:r>
              <a:rPr lang="en-GB" dirty="0"/>
              <a:t>Internal rate of return method (</a:t>
            </a:r>
            <a:r>
              <a:rPr lang="en-GB" dirty="0">
                <a:solidFill>
                  <a:srgbClr val="FFCC00"/>
                </a:solidFill>
              </a:rPr>
              <a:t>IRR = TIR</a:t>
            </a:r>
            <a:r>
              <a:rPr lang="en-GB" dirty="0"/>
              <a:t>)</a:t>
            </a:r>
          </a:p>
          <a:p>
            <a:pPr lvl="1">
              <a:buNone/>
            </a:pPr>
            <a:r>
              <a:rPr lang="en-GB" dirty="0"/>
              <a:t>	the rate of interest you receive by putting your money into project</a:t>
            </a:r>
          </a:p>
        </p:txBody>
      </p:sp>
    </p:spTree>
    <p:extLst>
      <p:ext uri="{BB962C8B-B14F-4D97-AF65-F5344CB8AC3E}">
        <p14:creationId xmlns:p14="http://schemas.microsoft.com/office/powerpoint/2010/main" val="397186895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3-11-09 at 13.51.21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099" y="797103"/>
            <a:ext cx="9144000" cy="461309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39752" y="981769"/>
            <a:ext cx="4248472" cy="461665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DIN Alternate Bold"/>
                <a:cs typeface="DIN Alternate Bold"/>
              </a:rPr>
              <a:t>BUSINESS MODEL CANVAS</a:t>
            </a:r>
          </a:p>
        </p:txBody>
      </p:sp>
    </p:spTree>
    <p:extLst>
      <p:ext uri="{BB962C8B-B14F-4D97-AF65-F5344CB8AC3E}">
        <p14:creationId xmlns:p14="http://schemas.microsoft.com/office/powerpoint/2010/main" val="185526172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3-11-09 at 13.57.01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028700"/>
            <a:ext cx="9144000" cy="479421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67744" y="1105580"/>
            <a:ext cx="4968552" cy="52322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DIN Alternate Bold"/>
                <a:cs typeface="DIN Alternate Bold"/>
              </a:rPr>
              <a:t>COST STRUCTURE</a:t>
            </a:r>
          </a:p>
        </p:txBody>
      </p:sp>
    </p:spTree>
    <p:extLst>
      <p:ext uri="{BB962C8B-B14F-4D97-AF65-F5344CB8AC3E}">
        <p14:creationId xmlns:p14="http://schemas.microsoft.com/office/powerpoint/2010/main" val="203183983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3-11-09 at 13.57.21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19200"/>
            <a:ext cx="9144000" cy="440328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67744" y="1268760"/>
            <a:ext cx="4968552" cy="52322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DIN Alternate Bold"/>
                <a:cs typeface="DIN Alternate Bold"/>
              </a:rPr>
              <a:t>COST STRUCTURE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644008" y="2492896"/>
            <a:ext cx="4176464" cy="83099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/>
              <a:t>What is the resulting cost structure?</a:t>
            </a:r>
          </a:p>
        </p:txBody>
      </p:sp>
    </p:spTree>
    <p:extLst>
      <p:ext uri="{BB962C8B-B14F-4D97-AF65-F5344CB8AC3E}">
        <p14:creationId xmlns:p14="http://schemas.microsoft.com/office/powerpoint/2010/main" val="199377271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3-11-09 at 13.57.28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44600"/>
            <a:ext cx="9144000" cy="434864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44008" y="2492896"/>
            <a:ext cx="4176464" cy="193899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>
                <a:solidFill>
                  <a:schemeClr val="bg2"/>
                </a:solidFill>
              </a:rPr>
              <a:t>What is the resulting cost structure?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>
                <a:solidFill>
                  <a:srgbClr val="000000"/>
                </a:solidFill>
              </a:rPr>
              <a:t>What are the resources with more impact on costs?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67744" y="1268760"/>
            <a:ext cx="4968552" cy="52322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DIN Alternate Bold"/>
                <a:cs typeface="DIN Alternate Bold"/>
              </a:rPr>
              <a:t>COST STRUCTURE</a:t>
            </a:r>
          </a:p>
        </p:txBody>
      </p:sp>
    </p:spTree>
    <p:extLst>
      <p:ext uri="{BB962C8B-B14F-4D97-AF65-F5344CB8AC3E}">
        <p14:creationId xmlns:p14="http://schemas.microsoft.com/office/powerpoint/2010/main" val="383349381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3-11-09 at 13.57.36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57300"/>
            <a:ext cx="9144000" cy="43313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44008" y="2492896"/>
            <a:ext cx="4176464" cy="2677656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>
                <a:solidFill>
                  <a:schemeClr val="bg2"/>
                </a:solidFill>
              </a:rPr>
              <a:t>What is the resulting cost structure?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>
                <a:solidFill>
                  <a:schemeClr val="bg2"/>
                </a:solidFill>
              </a:rPr>
              <a:t>What are the resources with more impact on costs?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>
                <a:solidFill>
                  <a:srgbClr val="000000"/>
                </a:solidFill>
              </a:rPr>
              <a:t>What are the most expensive activities?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67744" y="1268760"/>
            <a:ext cx="4968552" cy="52322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DIN Alternate Bold"/>
                <a:cs typeface="DIN Alternate Bold"/>
              </a:rPr>
              <a:t>COST STRUCTURE</a:t>
            </a:r>
          </a:p>
        </p:txBody>
      </p:sp>
    </p:spTree>
    <p:extLst>
      <p:ext uri="{BB962C8B-B14F-4D97-AF65-F5344CB8AC3E}">
        <p14:creationId xmlns:p14="http://schemas.microsoft.com/office/powerpoint/2010/main" val="336671711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3-11-09 at 13.47.25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016000"/>
            <a:ext cx="9144000" cy="480579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67744" y="1124744"/>
            <a:ext cx="4968552" cy="52322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DIN Alternate Bold"/>
                <a:cs typeface="DIN Alternate Bold"/>
              </a:rPr>
              <a:t>REVENUE STREAMS</a:t>
            </a:r>
          </a:p>
        </p:txBody>
      </p:sp>
    </p:spTree>
    <p:extLst>
      <p:ext uri="{BB962C8B-B14F-4D97-AF65-F5344CB8AC3E}">
        <p14:creationId xmlns:p14="http://schemas.microsoft.com/office/powerpoint/2010/main" val="324696247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3-11-09 at 13.47.37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054100"/>
            <a:ext cx="9144000" cy="474433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67744" y="1124744"/>
            <a:ext cx="4968552" cy="52322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DIN Alternate Bold"/>
                <a:cs typeface="DIN Alternate Bold"/>
              </a:rPr>
              <a:t>REVENUE STREAMS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644008" y="2204864"/>
            <a:ext cx="4176464" cy="341632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/>
              <a:t>What type of revenue streams we can have?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/>
              <a:t>What are our pricing models?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/>
              <a:t>How much are the clients willing to pay?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/>
              <a:t>What is the contribute of each stream to the total revenue?</a:t>
            </a:r>
          </a:p>
        </p:txBody>
      </p:sp>
    </p:spTree>
    <p:extLst>
      <p:ext uri="{BB962C8B-B14F-4D97-AF65-F5344CB8AC3E}">
        <p14:creationId xmlns:p14="http://schemas.microsoft.com/office/powerpoint/2010/main" val="140707495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0"/>
            <a:ext cx="7716837" cy="1447800"/>
          </a:xfrm>
        </p:spPr>
        <p:txBody>
          <a:bodyPr/>
          <a:lstStyle/>
          <a:p>
            <a:r>
              <a:rPr lang="en-GB" dirty="0"/>
              <a:t>THE ELEVATOR PITCH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199" y="1600200"/>
            <a:ext cx="8326437" cy="4525963"/>
          </a:xfrm>
        </p:spPr>
        <p:txBody>
          <a:bodyPr/>
          <a:lstStyle/>
          <a:p>
            <a:r>
              <a:rPr lang="en-GB" dirty="0"/>
              <a:t>The amount of time you have on an elevator ride to convince an investor/client of your great idea/product</a:t>
            </a:r>
          </a:p>
          <a:p>
            <a:r>
              <a:rPr lang="en-GB" dirty="0"/>
              <a:t>Should be short and clear</a:t>
            </a:r>
          </a:p>
          <a:p>
            <a:r>
              <a:rPr lang="en-GB" dirty="0"/>
              <a:t>Should be simple in language (NO TECH TALK!)</a:t>
            </a:r>
          </a:p>
          <a:p>
            <a:r>
              <a:rPr lang="en-GB" dirty="0"/>
              <a:t>Should focus on USP </a:t>
            </a:r>
          </a:p>
          <a:p>
            <a:r>
              <a:rPr lang="en-GB" dirty="0"/>
              <a:t>Should focus on advantages</a:t>
            </a:r>
          </a:p>
        </p:txBody>
      </p:sp>
    </p:spTree>
    <p:extLst>
      <p:ext uri="{BB962C8B-B14F-4D97-AF65-F5344CB8AC3E}">
        <p14:creationId xmlns:p14="http://schemas.microsoft.com/office/powerpoint/2010/main" val="10664899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457200" y="229759"/>
            <a:ext cx="8229600" cy="735436"/>
          </a:xfrm>
          <a:prstGeom prst="rect">
            <a:avLst/>
          </a:prstGeom>
        </p:spPr>
        <p:txBody>
          <a:bodyPr vert="horz" lIns="45720" rIns="45720" anchor="ctr">
            <a:normAutofit fontScale="92500" lnSpcReduction="10000"/>
          </a:bodyPr>
          <a:lstStyle>
            <a:defPPr>
              <a:defRPr lang="en-US"/>
            </a:defPPr>
            <a:lvl1pPr>
              <a:spcBef>
                <a:spcPct val="0"/>
              </a:spcBef>
              <a:buNone/>
              <a:defRPr kumimoji="0" sz="4600"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prstClr val="black"/>
                </a:solidFill>
                <a:latin typeface="Franklin Gothic Book" charset="0"/>
                <a:ea typeface="Franklin Gothic Book" charset="0"/>
                <a:cs typeface="Franklin Gothic Book" charset="0"/>
              </a:rPr>
              <a:t>BUSINESS PLAN</a:t>
            </a:r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560784" y="1196752"/>
            <a:ext cx="7467600" cy="5328592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en-US" sz="3600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Executive summary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Opportunity/Problem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Solution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Competition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Financials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Team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Go to market</a:t>
            </a:r>
          </a:p>
        </p:txBody>
      </p:sp>
    </p:spTree>
    <p:extLst>
      <p:ext uri="{BB962C8B-B14F-4D97-AF65-F5344CB8AC3E}">
        <p14:creationId xmlns:p14="http://schemas.microsoft.com/office/powerpoint/2010/main" val="362343086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8741"/>
          <a:stretch/>
        </p:blipFill>
        <p:spPr>
          <a:xfrm>
            <a:off x="899592" y="684000"/>
            <a:ext cx="7589184" cy="6714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51720" y="116632"/>
            <a:ext cx="49685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/>
              <a:t>GOAL</a:t>
            </a:r>
          </a:p>
        </p:txBody>
      </p:sp>
    </p:spTree>
    <p:extLst>
      <p:ext uri="{BB962C8B-B14F-4D97-AF65-F5344CB8AC3E}">
        <p14:creationId xmlns:p14="http://schemas.microsoft.com/office/powerpoint/2010/main" val="267946622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0"/>
            <a:ext cx="7716837" cy="1447800"/>
          </a:xfrm>
        </p:spPr>
        <p:txBody>
          <a:bodyPr/>
          <a:lstStyle/>
          <a:p>
            <a:r>
              <a:rPr lang="en-GB" dirty="0"/>
              <a:t>THE ELEVATOR PITCH</a:t>
            </a:r>
          </a:p>
        </p:txBody>
      </p:sp>
      <p:pic>
        <p:nvPicPr>
          <p:cNvPr id="5" name="YouTube - The Elevator Pitch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67544" y="1069750"/>
            <a:ext cx="6741294" cy="5056414"/>
          </a:xfrm>
        </p:spPr>
      </p:pic>
    </p:spTree>
    <p:extLst>
      <p:ext uri="{BB962C8B-B14F-4D97-AF65-F5344CB8AC3E}">
        <p14:creationId xmlns:p14="http://schemas.microsoft.com/office/powerpoint/2010/main" val="1241307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51720" y="6477745"/>
            <a:ext cx="5760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err="1">
                <a:solidFill>
                  <a:schemeClr val="bg1">
                    <a:lumMod val="65000"/>
                  </a:schemeClr>
                </a:solidFill>
              </a:rPr>
              <a:t>naeem@startup-advisor.com</a:t>
            </a:r>
            <a:endParaRPr lang="en-GB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5" name="Picture 4" descr="Screen Shot 2013-11-09 at 13.27.08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68300"/>
            <a:ext cx="9144000" cy="6108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04296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51720" y="6477745"/>
            <a:ext cx="5760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err="1">
                <a:solidFill>
                  <a:schemeClr val="bg1">
                    <a:lumMod val="65000"/>
                  </a:schemeClr>
                </a:solidFill>
              </a:rPr>
              <a:t>naeem@startup-advisor.com</a:t>
            </a:r>
            <a:endParaRPr lang="en-GB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5" name="Picture 4" descr="Screen Shot 2013-11-09 at 13.27.17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30200"/>
            <a:ext cx="9144000" cy="6182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31225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51720" y="6477745"/>
            <a:ext cx="5760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err="1">
                <a:solidFill>
                  <a:schemeClr val="bg1">
                    <a:lumMod val="65000"/>
                  </a:schemeClr>
                </a:solidFill>
              </a:rPr>
              <a:t>naeem@startup-advisor.com</a:t>
            </a:r>
            <a:endParaRPr lang="en-GB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5" name="Picture 4" descr="Screen Shot 2013-11-09 at 13.27.25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65100"/>
            <a:ext cx="9144000" cy="6527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66707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51720" y="6477745"/>
            <a:ext cx="5760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err="1">
                <a:solidFill>
                  <a:schemeClr val="bg1">
                    <a:lumMod val="65000"/>
                  </a:schemeClr>
                </a:solidFill>
              </a:rPr>
              <a:t>naeem@startup-advisor.com</a:t>
            </a:r>
            <a:endParaRPr lang="en-GB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5" name="Picture 4" descr="Screen Shot 2013-11-09 at 13.27.39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15900"/>
            <a:ext cx="9144000" cy="6415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30326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51720" y="6477745"/>
            <a:ext cx="5760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err="1">
                <a:solidFill>
                  <a:schemeClr val="bg1">
                    <a:lumMod val="65000"/>
                  </a:schemeClr>
                </a:solidFill>
              </a:rPr>
              <a:t>naeem@startup-advisor.com</a:t>
            </a:r>
            <a:endParaRPr lang="en-GB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2" name="Picture 1" descr="Screen Shot 2013-11-09 at 13.27.48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03200"/>
            <a:ext cx="9144000" cy="643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02744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51720" y="6477745"/>
            <a:ext cx="5760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err="1">
                <a:solidFill>
                  <a:schemeClr val="bg1">
                    <a:lumMod val="65000"/>
                  </a:schemeClr>
                </a:solidFill>
              </a:rPr>
              <a:t>naeem@startup-advisor.com</a:t>
            </a:r>
            <a:endParaRPr lang="en-GB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2" name="Picture 1" descr="Screen Shot 2013-11-09 at 13.27.59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03200"/>
            <a:ext cx="9144000" cy="6447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83889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51720" y="6477745"/>
            <a:ext cx="5760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err="1">
                <a:solidFill>
                  <a:schemeClr val="bg1">
                    <a:lumMod val="65000"/>
                  </a:schemeClr>
                </a:solidFill>
              </a:rPr>
              <a:t>naeem@startup-advisor.com</a:t>
            </a:r>
            <a:endParaRPr lang="en-GB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2" name="Picture 1" descr="Screen Shot 2013-11-09 at 13.28.09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69900"/>
            <a:ext cx="9144000" cy="5901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62008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51720" y="6477745"/>
            <a:ext cx="5760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err="1">
                <a:solidFill>
                  <a:schemeClr val="bg1">
                    <a:lumMod val="65000"/>
                  </a:schemeClr>
                </a:solidFill>
              </a:rPr>
              <a:t>naeem@startup-advisor.com</a:t>
            </a:r>
            <a:endParaRPr lang="en-GB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2" name="Picture 1" descr="Screen Shot 2013-11-09 at 13.28.27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55600"/>
            <a:ext cx="9144000" cy="6130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7424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" y="2951947"/>
            <a:ext cx="9052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EXECUTIVE SUMMARY</a:t>
            </a:r>
            <a:endParaRPr lang="en-US" sz="2000" dirty="0">
              <a:solidFill>
                <a:prstClr val="black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30387" y="305069"/>
            <a:ext cx="1369286" cy="26468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600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49317999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51720" y="6477745"/>
            <a:ext cx="5760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err="1">
                <a:solidFill>
                  <a:schemeClr val="bg1">
                    <a:lumMod val="65000"/>
                  </a:schemeClr>
                </a:solidFill>
              </a:rPr>
              <a:t>naeem@startup-advisor.com</a:t>
            </a:r>
            <a:endParaRPr lang="en-GB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2" name="Picture 1" descr="Screen Shot 2013-11-09 at 13.29.17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04800"/>
            <a:ext cx="9144000" cy="6234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88882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51720" y="6477745"/>
            <a:ext cx="5760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err="1">
                <a:solidFill>
                  <a:schemeClr val="bg1">
                    <a:lumMod val="65000"/>
                  </a:schemeClr>
                </a:solidFill>
              </a:rPr>
              <a:t>naeem@startup-advisor.com</a:t>
            </a:r>
            <a:endParaRPr lang="en-GB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2" name="Picture 1" descr="Screen Shot 2013-11-09 at 13.29.25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28600"/>
            <a:ext cx="9144000" cy="6386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3185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51720" y="6477745"/>
            <a:ext cx="5760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err="1">
                <a:solidFill>
                  <a:schemeClr val="bg1">
                    <a:lumMod val="65000"/>
                  </a:schemeClr>
                </a:solidFill>
              </a:rPr>
              <a:t>naeem@startup-advisor.com</a:t>
            </a:r>
            <a:endParaRPr lang="en-GB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3" name="Picture 2" descr="Screen Shot 2013-11-09 at 13.29.42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15900"/>
            <a:ext cx="9144000" cy="6411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1157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51720" y="6477745"/>
            <a:ext cx="5760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err="1">
                <a:solidFill>
                  <a:schemeClr val="bg1">
                    <a:lumMod val="65000"/>
                  </a:schemeClr>
                </a:solidFill>
              </a:rPr>
              <a:t>naeem@startup-advisor.com</a:t>
            </a:r>
            <a:endParaRPr lang="en-GB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79400"/>
            <a:ext cx="9144000" cy="629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1797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" y="2951947"/>
            <a:ext cx="905256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OPPORTUNITY/PROBLEM</a:t>
            </a:r>
            <a:endParaRPr lang="en-US" sz="2000" dirty="0">
              <a:solidFill>
                <a:prstClr val="black"/>
              </a:solidFill>
              <a:latin typeface="Arial" charset="0"/>
              <a:ea typeface="Arial" charset="0"/>
              <a:cs typeface="Arial" charset="0"/>
            </a:endParaRPr>
          </a:p>
          <a:p>
            <a:pPr algn="ctr"/>
            <a:r>
              <a:rPr lang="en-US" sz="2000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The problem you are solving</a:t>
            </a:r>
          </a:p>
          <a:p>
            <a:pPr algn="ctr"/>
            <a:r>
              <a:rPr lang="en-US" sz="2000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The opportunity you are creating</a:t>
            </a:r>
          </a:p>
          <a:p>
            <a:pPr algn="ctr"/>
            <a:r>
              <a:rPr lang="en-US" sz="2000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Who has this problem</a:t>
            </a:r>
          </a:p>
          <a:p>
            <a:pPr algn="ctr"/>
            <a:r>
              <a:rPr lang="en-US" sz="2000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For whom you are creating an opportunity</a:t>
            </a:r>
          </a:p>
          <a:p>
            <a:pPr algn="ctr"/>
            <a:r>
              <a:rPr lang="en-US" sz="2000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Quantify</a:t>
            </a:r>
          </a:p>
        </p:txBody>
      </p:sp>
      <p:sp>
        <p:nvSpPr>
          <p:cNvPr id="4" name="Rectangle 3"/>
          <p:cNvSpPr/>
          <p:nvPr/>
        </p:nvSpPr>
        <p:spPr>
          <a:xfrm>
            <a:off x="3830387" y="305069"/>
            <a:ext cx="1369286" cy="26468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600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599613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" y="2951947"/>
            <a:ext cx="905256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SOLUTION</a:t>
            </a:r>
            <a:endParaRPr lang="en-US" sz="2000" dirty="0">
              <a:solidFill>
                <a:prstClr val="black"/>
              </a:solidFill>
              <a:latin typeface="Arial" charset="0"/>
              <a:ea typeface="Arial" charset="0"/>
              <a:cs typeface="Arial" charset="0"/>
            </a:endParaRPr>
          </a:p>
          <a:p>
            <a:pPr algn="ctr"/>
            <a:r>
              <a:rPr lang="en-US" sz="2000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Your value proposition</a:t>
            </a:r>
          </a:p>
          <a:p>
            <a:pPr algn="ctr"/>
            <a:r>
              <a:rPr lang="en-US" sz="2000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Why it is unique</a:t>
            </a:r>
          </a:p>
          <a:p>
            <a:pPr algn="ctr"/>
            <a:r>
              <a:rPr lang="en-US" sz="2000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How you got here</a:t>
            </a:r>
          </a:p>
          <a:p>
            <a:pPr algn="ctr"/>
            <a:r>
              <a:rPr lang="en-US" sz="2000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Technology involved</a:t>
            </a:r>
          </a:p>
          <a:p>
            <a:pPr algn="ctr"/>
            <a:r>
              <a:rPr lang="en-US" sz="2000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Key partners and resources</a:t>
            </a:r>
          </a:p>
        </p:txBody>
      </p:sp>
      <p:sp>
        <p:nvSpPr>
          <p:cNvPr id="4" name="Rectangle 3"/>
          <p:cNvSpPr/>
          <p:nvPr/>
        </p:nvSpPr>
        <p:spPr>
          <a:xfrm>
            <a:off x="3772910" y="305069"/>
            <a:ext cx="1369286" cy="26468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600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9842790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" y="2951947"/>
            <a:ext cx="90525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COMPETITION</a:t>
            </a:r>
            <a:endParaRPr lang="en-US" sz="2000" dirty="0">
              <a:solidFill>
                <a:prstClr val="black"/>
              </a:solidFill>
              <a:latin typeface="Arial" charset="0"/>
              <a:ea typeface="Arial" charset="0"/>
              <a:cs typeface="Arial" charset="0"/>
            </a:endParaRPr>
          </a:p>
          <a:p>
            <a:pPr algn="ctr"/>
            <a:r>
              <a:rPr lang="en-US" sz="2000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Other ways of solving the problem</a:t>
            </a:r>
          </a:p>
          <a:p>
            <a:pPr algn="ctr"/>
            <a:r>
              <a:rPr lang="en-US" sz="2000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Direct and indirect competition</a:t>
            </a:r>
          </a:p>
          <a:p>
            <a:pPr algn="ctr"/>
            <a:r>
              <a:rPr lang="en-US" sz="2000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Features comparison</a:t>
            </a:r>
          </a:p>
        </p:txBody>
      </p:sp>
      <p:sp>
        <p:nvSpPr>
          <p:cNvPr id="4" name="Rectangle 3"/>
          <p:cNvSpPr/>
          <p:nvPr/>
        </p:nvSpPr>
        <p:spPr>
          <a:xfrm>
            <a:off x="3835709" y="305069"/>
            <a:ext cx="1369286" cy="26468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600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9363662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" y="2951947"/>
            <a:ext cx="905256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FINANCIALS</a:t>
            </a:r>
            <a:endParaRPr lang="en-US" sz="2000" dirty="0">
              <a:solidFill>
                <a:prstClr val="black"/>
              </a:solidFill>
              <a:latin typeface="Arial" charset="0"/>
              <a:ea typeface="Arial" charset="0"/>
              <a:cs typeface="Arial" charset="0"/>
            </a:endParaRPr>
          </a:p>
          <a:p>
            <a:pPr algn="ctr"/>
            <a:r>
              <a:rPr lang="en-US" sz="2000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Your business model</a:t>
            </a:r>
          </a:p>
          <a:p>
            <a:pPr algn="ctr"/>
            <a:r>
              <a:rPr lang="en-US" sz="2000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Forecasted sales</a:t>
            </a:r>
          </a:p>
          <a:p>
            <a:pPr algn="ctr"/>
            <a:r>
              <a:rPr lang="en-US" sz="2000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Fixed and variable costs</a:t>
            </a:r>
          </a:p>
          <a:p>
            <a:pPr algn="ctr"/>
            <a:r>
              <a:rPr lang="en-US" sz="2000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Your cash flows</a:t>
            </a:r>
          </a:p>
          <a:p>
            <a:pPr algn="ctr"/>
            <a:r>
              <a:rPr lang="en-US" sz="2000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Your investment needs</a:t>
            </a:r>
          </a:p>
          <a:p>
            <a:pPr algn="ctr"/>
            <a:r>
              <a:rPr lang="en-US" sz="2000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Your return on investment</a:t>
            </a:r>
          </a:p>
          <a:p>
            <a:pPr algn="ctr"/>
            <a:r>
              <a:rPr lang="en-US" sz="2000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Your business valuation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3796326" y="305069"/>
            <a:ext cx="1369286" cy="26468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600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917615183"/>
      </p:ext>
    </p:extLst>
  </p:cSld>
  <p:clrMapOvr>
    <a:masterClrMapping/>
  </p:clrMapOvr>
</p:sld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Technic.thmx</Template>
  <TotalTime>2043</TotalTime>
  <Words>1574</Words>
  <Application>Microsoft Macintosh PowerPoint</Application>
  <PresentationFormat>Apresentação no Ecrã (4:3)</PresentationFormat>
  <Paragraphs>494</Paragraphs>
  <Slides>53</Slides>
  <Notes>22</Notes>
  <HiddenSlides>0</HiddenSlides>
  <MMClips>1</MMClips>
  <ScaleCrop>false</ScaleCrop>
  <HeadingPairs>
    <vt:vector size="6" baseType="variant">
      <vt:variant>
        <vt:lpstr>Tipos de letra usados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dos diapositivos</vt:lpstr>
      </vt:variant>
      <vt:variant>
        <vt:i4>53</vt:i4>
      </vt:variant>
    </vt:vector>
  </HeadingPairs>
  <TitlesOfParts>
    <vt:vector size="61" baseType="lpstr">
      <vt:lpstr>Arial</vt:lpstr>
      <vt:lpstr>Calibri</vt:lpstr>
      <vt:lpstr>DIN Alternate Bold</vt:lpstr>
      <vt:lpstr>Franklin Gothic Book</vt:lpstr>
      <vt:lpstr>Verdana</vt:lpstr>
      <vt:lpstr>Wingdings 2</vt:lpstr>
      <vt:lpstr>Technic</vt:lpstr>
      <vt:lpstr>2_Technic</vt:lpstr>
      <vt:lpstr>Apresentação do PowerPoint</vt:lpstr>
      <vt:lpstr>Sumário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The Financial Plan (1)</vt:lpstr>
      <vt:lpstr>The Financial Plan (2)</vt:lpstr>
      <vt:lpstr>Apresentação do PowerPoint</vt:lpstr>
      <vt:lpstr>Balance Sheet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Profit and Loss Statement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Money, Money, Money…</vt:lpstr>
      <vt:lpstr>Apresentação do PowerPoint</vt:lpstr>
      <vt:lpstr>Investments evaluation (or Investor’s talk!!)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THE ELEVATOR PITCH</vt:lpstr>
      <vt:lpstr>Apresentação do PowerPoint</vt:lpstr>
      <vt:lpstr>THE ELEVATOR PITCH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BIOALVO SA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Helena  Vieira</dc:creator>
  <cp:lastModifiedBy>Utilizador do Microsoft Office</cp:lastModifiedBy>
  <cp:revision>66</cp:revision>
  <dcterms:created xsi:type="dcterms:W3CDTF">2011-05-02T15:11:26Z</dcterms:created>
  <dcterms:modified xsi:type="dcterms:W3CDTF">2019-05-06T17:49:19Z</dcterms:modified>
</cp:coreProperties>
</file>